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Lst>
  <p:sldSz cy="5143500" cx="9144000"/>
  <p:notesSz cx="6858000" cy="9144000"/>
  <p:embeddedFontLst>
    <p:embeddedFont>
      <p:font typeface="Google Sans"/>
      <p:regular r:id="rId132"/>
      <p:bold r:id="rId133"/>
      <p:italic r:id="rId134"/>
      <p:boldItalic r:id="rId135"/>
    </p:embeddedFont>
    <p:embeddedFont>
      <p:font typeface="Google Sans Medium"/>
      <p:regular r:id="rId136"/>
      <p:bold r:id="rId137"/>
      <p:italic r:id="rId138"/>
      <p:boldItalic r:id="rId139"/>
    </p:embeddedFont>
    <p:embeddedFont>
      <p:font typeface="Chivo"/>
      <p:regular r:id="rId140"/>
      <p:bold r:id="rId141"/>
      <p:italic r:id="rId142"/>
      <p:boldItalic r:id="rId1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A46E7E-BB54-4803-B0A3-5A9E151C332E}">
  <a:tblStyle styleId="{76A46E7E-BB54-4803-B0A3-5A9E151C33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3" Type="http://schemas.openxmlformats.org/officeDocument/2006/relationships/font" Target="fonts/Chivo-boldItalic.fntdata"/><Relationship Id="rId142" Type="http://schemas.openxmlformats.org/officeDocument/2006/relationships/font" Target="fonts/Chivo-italic.fntdata"/><Relationship Id="rId141" Type="http://schemas.openxmlformats.org/officeDocument/2006/relationships/font" Target="fonts/Chivo-bold.fntdata"/><Relationship Id="rId140" Type="http://schemas.openxmlformats.org/officeDocument/2006/relationships/font" Target="fonts/Chiv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GoogleSansMedium-boldItalic.fntdata"/><Relationship Id="rId138" Type="http://schemas.openxmlformats.org/officeDocument/2006/relationships/font" Target="fonts/GoogleSansMedium-italic.fntdata"/><Relationship Id="rId137" Type="http://schemas.openxmlformats.org/officeDocument/2006/relationships/font" Target="fonts/GoogleSansMedium-bold.fntdata"/><Relationship Id="rId132" Type="http://schemas.openxmlformats.org/officeDocument/2006/relationships/font" Target="fonts/GoogleSans-regular.fntdata"/><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font" Target="fonts/GoogleSansMedium-regular.fntdata"/><Relationship Id="rId135" Type="http://schemas.openxmlformats.org/officeDocument/2006/relationships/font" Target="fonts/GoogleSans-boldItalic.fntdata"/><Relationship Id="rId134" Type="http://schemas.openxmlformats.org/officeDocument/2006/relationships/font" Target="fonts/GoogleSans-italic.fntdata"/><Relationship Id="rId133" Type="http://schemas.openxmlformats.org/officeDocument/2006/relationships/font" Target="fonts/GoogleSans-bold.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954d7d1b9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954d7d1b9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954d7d1b9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c954d7d1b9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7a04fb2dd6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5" name="Google Shape;1755;g7a04fb2dd6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7a04fb2dd6_0_1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7a04fb2dd6_0_1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g7a04fb2dd6_0_1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2" name="Google Shape;1802;g7a04fb2dd6_0_1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7a04fb2dd6_0_1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7a04fb2dd6_0_1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7a04fb2dd6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7a04fb2dd6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g7a04fb2dd6_0_1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0" name="Google Shape;1900;g7a04fb2dd6_0_1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5" name="Shape 1925"/>
        <p:cNvGrpSpPr/>
        <p:nvPr/>
      </p:nvGrpSpPr>
      <p:grpSpPr>
        <a:xfrm>
          <a:off x="0" y="0"/>
          <a:ext cx="0" cy="0"/>
          <a:chOff x="0" y="0"/>
          <a:chExt cx="0" cy="0"/>
        </a:xfrm>
      </p:grpSpPr>
      <p:sp>
        <p:nvSpPr>
          <p:cNvPr id="1926" name="Google Shape;1926;gc954d7d1b9_1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7" name="Google Shape;1927;gc954d7d1b9_1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cab8f2b88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cab8f2b88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1" name="Shape 1941"/>
        <p:cNvGrpSpPr/>
        <p:nvPr/>
      </p:nvGrpSpPr>
      <p:grpSpPr>
        <a:xfrm>
          <a:off x="0" y="0"/>
          <a:ext cx="0" cy="0"/>
          <a:chOff x="0" y="0"/>
          <a:chExt cx="0" cy="0"/>
        </a:xfrm>
      </p:grpSpPr>
      <p:sp>
        <p:nvSpPr>
          <p:cNvPr id="1942" name="Google Shape;1942;gd536ac7a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3" name="Google Shape;1943;gd536ac7a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d4982881d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d4982881d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954d7d1b9_1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954d7d1b9_1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cab8f2b8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cab8f2b8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gd4982881d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3" name="Google Shape;2023;gd4982881d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cab8f2b88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7" name="Google Shape;2067;gcab8f2b88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gd536ac7aa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8" name="Google Shape;2118;gd536ac7aa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7" name="Shape 2167"/>
        <p:cNvGrpSpPr/>
        <p:nvPr/>
      </p:nvGrpSpPr>
      <p:grpSpPr>
        <a:xfrm>
          <a:off x="0" y="0"/>
          <a:ext cx="0" cy="0"/>
          <a:chOff x="0" y="0"/>
          <a:chExt cx="0" cy="0"/>
        </a:xfrm>
      </p:grpSpPr>
      <p:sp>
        <p:nvSpPr>
          <p:cNvPr id="2168" name="Google Shape;2168;gcb8a77215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9" name="Google Shape;2169;gcb8a77215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5" name="Shape 2175"/>
        <p:cNvGrpSpPr/>
        <p:nvPr/>
      </p:nvGrpSpPr>
      <p:grpSpPr>
        <a:xfrm>
          <a:off x="0" y="0"/>
          <a:ext cx="0" cy="0"/>
          <a:chOff x="0" y="0"/>
          <a:chExt cx="0" cy="0"/>
        </a:xfrm>
      </p:grpSpPr>
      <p:sp>
        <p:nvSpPr>
          <p:cNvPr id="2176" name="Google Shape;2176;ga04ad285a0_0_1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7" name="Google Shape;2177;ga04ad285a0_0_1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a04ad285a0_0_1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a04ad285a0_0_1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7ad221fcc8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8" name="Google Shape;2208;g7ad221fcc8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a04ad285a0_0_1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6" name="Google Shape;2226;ga04ad285a0_0_1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a04ad285a0_0_1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4" name="Google Shape;2244;ga04ad285a0_0_1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954d7d1b9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954d7d1b9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ga04ad285a0_0_1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2" name="Google Shape;2262;ga04ad285a0_0_1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1" name="Shape 2281"/>
        <p:cNvGrpSpPr/>
        <p:nvPr/>
      </p:nvGrpSpPr>
      <p:grpSpPr>
        <a:xfrm>
          <a:off x="0" y="0"/>
          <a:ext cx="0" cy="0"/>
          <a:chOff x="0" y="0"/>
          <a:chExt cx="0" cy="0"/>
        </a:xfrm>
      </p:grpSpPr>
      <p:sp>
        <p:nvSpPr>
          <p:cNvPr id="2282" name="Google Shape;2282;g7ad221fcc8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3" name="Google Shape;2283;g7ad221fcc8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9" name="Shape 2289"/>
        <p:cNvGrpSpPr/>
        <p:nvPr/>
      </p:nvGrpSpPr>
      <p:grpSpPr>
        <a:xfrm>
          <a:off x="0" y="0"/>
          <a:ext cx="0" cy="0"/>
          <a:chOff x="0" y="0"/>
          <a:chExt cx="0" cy="0"/>
        </a:xfrm>
      </p:grpSpPr>
      <p:sp>
        <p:nvSpPr>
          <p:cNvPr id="2290" name="Google Shape;2290;g7ad221fcc8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1" name="Google Shape;2291;g7ad221fcc8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gc954d7d1b9_1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9" name="Google Shape;2309;gc954d7d1b9_1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g7ad221fcc8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6" name="Google Shape;2316;g7ad221fcc8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g7ad221fcc8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3" name="Google Shape;2323;g7ad221fcc8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6" name="Shape 2346"/>
        <p:cNvGrpSpPr/>
        <p:nvPr/>
      </p:nvGrpSpPr>
      <p:grpSpPr>
        <a:xfrm>
          <a:off x="0" y="0"/>
          <a:ext cx="0" cy="0"/>
          <a:chOff x="0" y="0"/>
          <a:chExt cx="0" cy="0"/>
        </a:xfrm>
      </p:grpSpPr>
      <p:sp>
        <p:nvSpPr>
          <p:cNvPr id="2347" name="Google Shape;2347;g7ad221fcc8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8" name="Google Shape;2348;g7ad221fcc8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954d7d1b9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c954d7d1b9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954d7d1b9_1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954d7d1b9_1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c954d7d1b9_1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c954d7d1b9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c954d7d1b9_1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c954d7d1b9_1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954d7d1b9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c954d7d1b9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954d7d1b9_1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c954d7d1b9_1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7ad221fcc8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ad221fcc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5efd3926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5efd3926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954d7d1b9_1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954d7d1b9_1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c954d7d1b9_1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c954d7d1b9_1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c954d7d1b9_1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c954d7d1b9_1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954d7d1b9_1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c954d7d1b9_1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c954d7d1b9_1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c954d7d1b9_1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7ad221fcc8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7ad221fcc8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c954d7d1b9_1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c954d7d1b9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c954d7d1b9_1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c954d7d1b9_1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c954d7d1b9_1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c954d7d1b9_1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c954d7d1b9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c954d7d1b9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b8a77215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b8a77215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7ad221fcc8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7ad221fcc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c954d7d1b9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c954d7d1b9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c954d7d1b9_1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c954d7d1b9_1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954d7d1b9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c954d7d1b9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c954d7d1b9_1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c954d7d1b9_1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c954d7d1b9_1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c954d7d1b9_1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c954d7d1b9_1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c954d7d1b9_1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7ad221fcc8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7ad221fcc8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c954d7d1b9_1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c954d7d1b9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c954d7d1b9_1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c954d7d1b9_1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7861d7c1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7861d7c1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c954d7d1b9_1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c954d7d1b9_1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c954d7d1b9_1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c954d7d1b9_1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7ad221fcc8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7ad221fcc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c954d7d1b9_1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c954d7d1b9_1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c954d7d1b9_1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c954d7d1b9_1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7a04fb2dd6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7a04fb2dd6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7a04fb2dd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7a04fb2dd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c954d7d1b9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c954d7d1b9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9c0a75dbe5_0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9c0a75dbe5_0_1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7ad221fcc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7ad221fcc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7861d7c1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7861d7c1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7a04fb2dd6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7a04fb2dd6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7ad221fcc8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7ad221fcc8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7ad221fcc8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7ad221fcc8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7ad221fcc8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7ad221fcc8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7ad221fcc8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7ad221fcc8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c954d7d1b9_1_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c954d7d1b9_1_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cab8f2b89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cab8f2b89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c954d7d1b9_1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c954d7d1b9_1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c954d7d1b9_1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c954d7d1b9_1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c954d7d1b9_1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c954d7d1b9_1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7861d7c1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7861d7c1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d5efd3926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d5efd3926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c954d7d1b9_1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c954d7d1b9_1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cab8f2b89c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cab8f2b89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cb8a7721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cb8a7721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9f750fb1d3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9f750fb1d3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d536ac7aa4_1_6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d536ac7aa4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9f750fb1d3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9f750fb1d3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7a04fb2dd6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7a04fb2dd6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7a04fb2dd6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7a04fb2dd6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7a04fb2dd6_0_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7a04fb2dd6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7861d7c1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7861d7c1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c954d7d1b9_1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c954d7d1b9_1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cb8a7721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cb8a7721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7a04fb2dd6_0_1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7a04fb2dd6_0_1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a04ad285a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a04ad285a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a04ad285a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a04ad285a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a04ad285a0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a04ad285a0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d5efd397cc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d5efd397cc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a04ad285a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a04ad285a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cb8a77215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cb8a77215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d5efd3926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d5efd3926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04ad285a0_0_2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04ad285a0_0_2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d5efd397cc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d5efd397cc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b53fcf09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b53fcf09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b53fcf091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b53fcf091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b53fcf091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gb53fcf091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b53fcf091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b53fcf091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b53fcf091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b53fcf091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b53fcf091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b53fcf091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b53fcf091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b53fcf091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7a04fb2dd6_0_1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7a04fb2dd6_0_1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d5efd397cc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d5efd397cc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b8a77215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b8a77215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cab8f2b89c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cab8f2b89c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7a04fb2dd6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7a04fb2dd6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7a04fb2dd6_0_1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7a04fb2dd6_0_1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7a04fb2dd6_0_1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7a04fb2dd6_0_1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7a04fb2dd6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7a04fb2dd6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7a04fb2dd6_0_1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7a04fb2dd6_0_1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c954d7d1b9_1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c954d7d1b9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gcb8a77215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3" name="Google Shape;1693;gcb8a77215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7a04fb2dd6_0_1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7a04fb2dd6_0_1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7a04fb2dd6_0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7a04fb2dd6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p:cSld name="TITLE_1_4">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latin typeface="Google Sans"/>
                <a:ea typeface="Google Sans"/>
                <a:cs typeface="Google Sans"/>
                <a:sym typeface="Google Sans"/>
              </a:rPr>
              <a:t>Activity title</a:t>
            </a:r>
            <a:endParaRPr b="1" sz="2500">
              <a:latin typeface="Google Sans"/>
              <a:ea typeface="Google Sans"/>
              <a:cs typeface="Google Sans"/>
              <a:sym typeface="Google Sans"/>
            </a:endParaRPr>
          </a:p>
          <a:p>
            <a:pPr indent="0" lvl="0" marL="0" rtl="0" algn="l">
              <a:lnSpc>
                <a:spcPct val="115000"/>
              </a:lnSpc>
              <a:spcBef>
                <a:spcPts val="0"/>
              </a:spcBef>
              <a:spcAft>
                <a:spcPts val="0"/>
              </a:spcAft>
              <a:buNone/>
            </a:pPr>
            <a:r>
              <a:rPr b="1" lang="en" sz="2500">
                <a:latin typeface="Google Sans"/>
                <a:ea typeface="Google Sans"/>
                <a:cs typeface="Google Sans"/>
                <a:sym typeface="Google Sans"/>
              </a:rPr>
              <a:t>2 lines</a:t>
            </a:r>
            <a:endParaRPr b="1" sz="2500">
              <a:latin typeface="Google Sans"/>
              <a:ea typeface="Google Sans"/>
              <a:cs typeface="Google Sans"/>
              <a:sym typeface="Google Sans"/>
            </a:endParaRPr>
          </a:p>
        </p:txBody>
      </p:sp>
      <p:sp>
        <p:nvSpPr>
          <p:cNvPr id="11" name="Google Shape;11;p2"/>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a:latin typeface="Google Sans"/>
                <a:ea typeface="Google Sans"/>
                <a:cs typeface="Google Sans"/>
                <a:sym typeface="Google Sans"/>
              </a:rPr>
              <a:t>Activity instruction or description</a:t>
            </a:r>
            <a:endParaRPr sz="1000">
              <a:latin typeface="Google Sans"/>
              <a:ea typeface="Google Sans"/>
              <a:cs typeface="Google Sans"/>
              <a:sym typeface="Google Sans"/>
            </a:endParaRPr>
          </a:p>
        </p:txBody>
      </p:sp>
      <p:sp>
        <p:nvSpPr>
          <p:cNvPr id="12" name="Google Shape;12;p2"/>
          <p:cNvSpPr txBox="1"/>
          <p:nvPr/>
        </p:nvSpPr>
        <p:spPr>
          <a:xfrm>
            <a:off x="4397875" y="917350"/>
            <a:ext cx="3796500" cy="38766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000">
                <a:latin typeface="Google Sans"/>
                <a:ea typeface="Google Sans"/>
                <a:cs typeface="Google Sans"/>
                <a:sym typeface="Google Sans"/>
              </a:rPr>
              <a:t>Heading</a:t>
            </a:r>
            <a:endParaRPr b="1" sz="1000">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Your answer here</a:t>
            </a:r>
            <a:endParaRPr b="1"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rPr b="1" lang="en" sz="1000">
                <a:latin typeface="Google Sans"/>
                <a:ea typeface="Google Sans"/>
                <a:cs typeface="Google Sans"/>
                <a:sym typeface="Google Sans"/>
              </a:rPr>
              <a:t>Heading</a:t>
            </a:r>
            <a:endParaRPr b="1" sz="1000">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Your answer here</a:t>
            </a:r>
            <a:endParaRPr b="1"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800"/>
              </a:spcBef>
              <a:spcAft>
                <a:spcPts val="0"/>
              </a:spcAft>
              <a:buClr>
                <a:srgbClr val="000000"/>
              </a:buClr>
              <a:buSzPts val="1100"/>
              <a:buFont typeface="Arial"/>
              <a:buNone/>
            </a:pPr>
            <a:r>
              <a:rPr b="1" lang="en" sz="1000">
                <a:latin typeface="Google Sans"/>
                <a:ea typeface="Google Sans"/>
                <a:cs typeface="Google Sans"/>
                <a:sym typeface="Google Sans"/>
              </a:rPr>
              <a:t>Heading</a:t>
            </a:r>
            <a:endParaRPr b="1" sz="1000">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Your answer here</a:t>
            </a:r>
            <a:endParaRPr b="1" sz="1000">
              <a:latin typeface="Google Sans"/>
              <a:ea typeface="Google Sans"/>
              <a:cs typeface="Google Sans"/>
              <a:sym typeface="Google Sans"/>
            </a:endParaRPr>
          </a:p>
          <a:p>
            <a:pPr indent="0" lvl="0" marL="0" rtl="0" algn="l">
              <a:lnSpc>
                <a:spcPct val="115000"/>
              </a:lnSpc>
              <a:spcBef>
                <a:spcPts val="800"/>
              </a:spcBef>
              <a:spcAft>
                <a:spcPts val="800"/>
              </a:spcAft>
              <a:buClr>
                <a:srgbClr val="000000"/>
              </a:buClr>
              <a:buSzPts val="1100"/>
              <a:buFont typeface="Arial"/>
              <a:buNone/>
            </a:pPr>
            <a:r>
              <a:t/>
            </a:r>
            <a:endParaRPr sz="1000">
              <a:latin typeface="Google Sans"/>
              <a:ea typeface="Google Sans"/>
              <a:cs typeface="Google Sans"/>
              <a:sym typeface="Google Sans"/>
            </a:endParaRPr>
          </a:p>
        </p:txBody>
      </p:sp>
      <p:sp>
        <p:nvSpPr>
          <p:cNvPr id="13" name="Google Shape;13;p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xx</a:t>
            </a:r>
            <a:endParaRPr b="1" sz="16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800">
                <a:solidFill>
                  <a:srgbClr val="FFFFFF"/>
                </a:solidFill>
                <a:latin typeface="Google Sans"/>
                <a:ea typeface="Google Sans"/>
                <a:cs typeface="Google Sans"/>
                <a:sym typeface="Google Sans"/>
              </a:rPr>
              <a:t>mins</a:t>
            </a:r>
            <a:endParaRPr b="1" sz="800">
              <a:solidFill>
                <a:srgbClr val="FFFFFF"/>
              </a:solidFill>
              <a:latin typeface="Google Sans"/>
              <a:ea typeface="Google Sans"/>
              <a:cs typeface="Google Sans"/>
              <a:sym typeface="Google Sans"/>
            </a:endParaRPr>
          </a:p>
        </p:txBody>
      </p:sp>
      <p:grpSp>
        <p:nvGrpSpPr>
          <p:cNvPr id="15" name="Google Shape;15;p2"/>
          <p:cNvGrpSpPr/>
          <p:nvPr/>
        </p:nvGrpSpPr>
        <p:grpSpPr>
          <a:xfrm>
            <a:off x="8342666" y="184147"/>
            <a:ext cx="204348" cy="204348"/>
            <a:chOff x="710803" y="4142223"/>
            <a:chExt cx="329700" cy="329700"/>
          </a:xfrm>
        </p:grpSpPr>
        <p:sp>
          <p:nvSpPr>
            <p:cNvPr id="16" name="Google Shape;16;p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7" name="Google Shape;17;p2"/>
            <p:cNvGrpSpPr/>
            <p:nvPr/>
          </p:nvGrpSpPr>
          <p:grpSpPr>
            <a:xfrm>
              <a:off x="840400" y="4191349"/>
              <a:ext cx="128261" cy="155689"/>
              <a:chOff x="816561" y="4165464"/>
              <a:chExt cx="128261" cy="155689"/>
            </a:xfrm>
          </p:grpSpPr>
          <p:sp>
            <p:nvSpPr>
              <p:cNvPr id="18" name="Google Shape;18;p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9" name="Google Shape;19;p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20" name="Google Shape;20;p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sp>
        <p:nvSpPr>
          <p:cNvPr id="21" name="Google Shape;21;p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latin typeface="Google Sans"/>
                <a:ea typeface="Google Sans"/>
                <a:cs typeface="Google Sans"/>
                <a:sym typeface="Google Sans"/>
              </a:rPr>
              <a:t>Activity section title</a:t>
            </a:r>
            <a:endParaRPr b="1" sz="1200">
              <a:solidFill>
                <a:schemeClr val="accent2"/>
              </a:solidFill>
              <a:latin typeface="Google Sans"/>
              <a:ea typeface="Google Sans"/>
              <a:cs typeface="Google Sans"/>
              <a:sym typeface="Google Sans"/>
            </a:endParaRPr>
          </a:p>
        </p:txBody>
      </p:sp>
      <p:pic>
        <p:nvPicPr>
          <p:cNvPr id="22" name="Google Shape;22;p2"/>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23" name="Google Shape;23;p2"/>
          <p:cNvPicPr preferRelativeResize="0"/>
          <p:nvPr/>
        </p:nvPicPr>
        <p:blipFill>
          <a:blip r:embed="rId3">
            <a:alphaModFix/>
          </a:blip>
          <a:stretch>
            <a:fillRect/>
          </a:stretch>
        </p:blipFill>
        <p:spPr>
          <a:xfrm>
            <a:off x="1105450" y="4599100"/>
            <a:ext cx="466100" cy="189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1">
    <p:spTree>
      <p:nvGrpSpPr>
        <p:cNvPr id="68" name="Shape 6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31_1">
    <p:spTree>
      <p:nvGrpSpPr>
        <p:cNvPr id="69" name="Shape 69"/>
        <p:cNvGrpSpPr/>
        <p:nvPr/>
      </p:nvGrpSpPr>
      <p:grpSpPr>
        <a:xfrm>
          <a:off x="0" y="0"/>
          <a:ext cx="0" cy="0"/>
          <a:chOff x="0" y="0"/>
          <a:chExt cx="0" cy="0"/>
        </a:xfrm>
      </p:grpSpPr>
      <p:grpSp>
        <p:nvGrpSpPr>
          <p:cNvPr id="70" name="Google Shape;70;p12"/>
          <p:cNvGrpSpPr/>
          <p:nvPr/>
        </p:nvGrpSpPr>
        <p:grpSpPr>
          <a:xfrm>
            <a:off x="6942900" y="3484800"/>
            <a:ext cx="2048700" cy="1506300"/>
            <a:chOff x="6942900" y="3484800"/>
            <a:chExt cx="2048700" cy="1506300"/>
          </a:xfrm>
        </p:grpSpPr>
        <p:sp>
          <p:nvSpPr>
            <p:cNvPr id="71" name="Google Shape;71;p12"/>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2"/>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latin typeface="Google Sans"/>
                  <a:ea typeface="Google Sans"/>
                  <a:cs typeface="Google Sans"/>
                  <a:sym typeface="Google Sans"/>
                </a:rPr>
                <a:t>Facilitator note</a:t>
              </a:r>
              <a:endParaRPr b="1">
                <a:solidFill>
                  <a:srgbClr val="FFFFFF"/>
                </a:solidFill>
                <a:latin typeface="Google Sans"/>
                <a:ea typeface="Google Sans"/>
                <a:cs typeface="Google Sans"/>
                <a:sym typeface="Google Sans"/>
              </a:endParaRPr>
            </a:p>
          </p:txBody>
        </p:sp>
        <p:sp>
          <p:nvSpPr>
            <p:cNvPr id="73" name="Google Shape;73;p12"/>
            <p:cNvSpPr txBox="1"/>
            <p:nvPr/>
          </p:nvSpPr>
          <p:spPr>
            <a:xfrm>
              <a:off x="7036500" y="3892525"/>
              <a:ext cx="16872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latin typeface="Google Sans"/>
                  <a:ea typeface="Google Sans"/>
                  <a:cs typeface="Google Sans"/>
                  <a:sym typeface="Google Sans"/>
                </a:rPr>
                <a:t>These questions are optional parts of the activity. Consider your overall time and decide whether to include them.</a:t>
              </a:r>
              <a:endParaRPr sz="1000">
                <a:solidFill>
                  <a:srgbClr val="FFFFFF"/>
                </a:solidFill>
                <a:latin typeface="Google Sans"/>
                <a:ea typeface="Google Sans"/>
                <a:cs typeface="Google Sans"/>
                <a:sym typeface="Google Sans"/>
              </a:endParaRPr>
            </a:p>
          </p:txBody>
        </p:sp>
        <p:sp>
          <p:nvSpPr>
            <p:cNvPr id="74" name="Google Shape;74;p12"/>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latin typeface="Google Sans"/>
                  <a:ea typeface="Google Sans"/>
                  <a:cs typeface="Google Sans"/>
                  <a:sym typeface="Google Sans"/>
                </a:rPr>
                <a:t>Delete this note</a:t>
              </a:r>
              <a:endParaRPr b="1" sz="800">
                <a:solidFill>
                  <a:schemeClr val="accent2"/>
                </a:solidFill>
                <a:latin typeface="Google Sans"/>
                <a:ea typeface="Google Sans"/>
                <a:cs typeface="Google Sans"/>
                <a:sym typeface="Google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Basic">
  <p:cSld name="TITLE_1_4_1">
    <p:bg>
      <p:bgPr>
        <a:solidFill>
          <a:srgbClr val="FFFFFF"/>
        </a:solidFill>
      </p:bgPr>
    </p:bg>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sp>
        <p:nvSpPr>
          <p:cNvPr id="26" name="Google Shape;26;p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Google Sans"/>
                <a:ea typeface="Google Sans"/>
                <a:cs typeface="Google Sans"/>
                <a:sym typeface="Google Sans"/>
              </a:rPr>
              <a:t>xx</a:t>
            </a:r>
            <a:endParaRPr b="1" sz="160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800">
                <a:solidFill>
                  <a:srgbClr val="FFFFFF"/>
                </a:solidFill>
                <a:latin typeface="Google Sans"/>
                <a:ea typeface="Google Sans"/>
                <a:cs typeface="Google Sans"/>
                <a:sym typeface="Google Sans"/>
              </a:rPr>
              <a:t>mins</a:t>
            </a:r>
            <a:endParaRPr b="1" sz="800">
              <a:solidFill>
                <a:srgbClr val="FFFFFF"/>
              </a:solidFill>
              <a:latin typeface="Google Sans"/>
              <a:ea typeface="Google Sans"/>
              <a:cs typeface="Google Sans"/>
              <a:sym typeface="Google Sans"/>
            </a:endParaRPr>
          </a:p>
        </p:txBody>
      </p:sp>
      <p:grpSp>
        <p:nvGrpSpPr>
          <p:cNvPr id="28" name="Google Shape;28;p3"/>
          <p:cNvGrpSpPr/>
          <p:nvPr/>
        </p:nvGrpSpPr>
        <p:grpSpPr>
          <a:xfrm>
            <a:off x="8342666" y="184147"/>
            <a:ext cx="204348" cy="204348"/>
            <a:chOff x="710803" y="4142223"/>
            <a:chExt cx="329700" cy="329700"/>
          </a:xfrm>
        </p:grpSpPr>
        <p:sp>
          <p:nvSpPr>
            <p:cNvPr id="29" name="Google Shape;29;p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30" name="Google Shape;30;p3"/>
            <p:cNvGrpSpPr/>
            <p:nvPr/>
          </p:nvGrpSpPr>
          <p:grpSpPr>
            <a:xfrm>
              <a:off x="840400" y="4191349"/>
              <a:ext cx="128261" cy="155689"/>
              <a:chOff x="816561" y="4165464"/>
              <a:chExt cx="128261" cy="155689"/>
            </a:xfrm>
          </p:grpSpPr>
          <p:sp>
            <p:nvSpPr>
              <p:cNvPr id="31" name="Google Shape;31;p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32" name="Google Shape;32;p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33" name="Google Shape;33;p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sp>
        <p:nvSpPr>
          <p:cNvPr id="34" name="Google Shape;34;p3"/>
          <p:cNvSpPr txBox="1"/>
          <p:nvPr>
            <p:ph idx="1" type="subTitle"/>
          </p:nvPr>
        </p:nvSpPr>
        <p:spPr>
          <a:xfrm>
            <a:off x="513402" y="407797"/>
            <a:ext cx="4722300" cy="305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200">
                <a:solidFill>
                  <a:schemeClr val="accent2"/>
                </a:solidFill>
                <a:latin typeface="Google Sans"/>
                <a:ea typeface="Google Sans"/>
                <a:cs typeface="Google Sans"/>
                <a:sym typeface="Google Sans"/>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pic>
        <p:nvPicPr>
          <p:cNvPr id="35" name="Google Shape;35;p3"/>
          <p:cNvPicPr preferRelativeResize="0"/>
          <p:nvPr/>
        </p:nvPicPr>
        <p:blipFill>
          <a:blip r:embed="rId3">
            <a:alphaModFix/>
          </a:blip>
          <a:stretch>
            <a:fillRect/>
          </a:stretch>
        </p:blipFill>
        <p:spPr>
          <a:xfrm>
            <a:off x="1105450" y="4599100"/>
            <a:ext cx="466100" cy="189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g">
  <p:cSld name="TITLE_1_4_1_1">
    <p:bg>
      <p:bgPr>
        <a:solidFill>
          <a:srgbClr val="FFFFFF"/>
        </a:solidFill>
      </p:bgPr>
    </p:bg>
    <p:spTree>
      <p:nvGrpSpPr>
        <p:cNvPr id="36"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38" name="Google Shape;38;p4"/>
          <p:cNvPicPr preferRelativeResize="0"/>
          <p:nvPr/>
        </p:nvPicPr>
        <p:blipFill>
          <a:blip r:embed="rId3">
            <a:alphaModFix/>
          </a:blip>
          <a:stretch>
            <a:fillRect/>
          </a:stretch>
        </p:blipFill>
        <p:spPr>
          <a:xfrm>
            <a:off x="1105450" y="4599100"/>
            <a:ext cx="466100" cy="189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setup">
  <p:cSld name="TITLE_1_3">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nvSpPr>
        <p:spPr>
          <a:xfrm>
            <a:off x="742808" y="442225"/>
            <a:ext cx="2348100" cy="326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1200">
                <a:solidFill>
                  <a:schemeClr val="accent2"/>
                </a:solidFill>
                <a:latin typeface="Google Sans"/>
                <a:ea typeface="Google Sans"/>
                <a:cs typeface="Google Sans"/>
                <a:sym typeface="Google Sans"/>
              </a:rPr>
              <a:t>Section title</a:t>
            </a:r>
            <a:endParaRPr b="1" sz="1200">
              <a:solidFill>
                <a:schemeClr val="accent2"/>
              </a:solidFill>
              <a:latin typeface="Google Sans"/>
              <a:ea typeface="Google Sans"/>
              <a:cs typeface="Google Sans"/>
              <a:sym typeface="Google Sans"/>
            </a:endParaRPr>
          </a:p>
        </p:txBody>
      </p:sp>
      <p:sp>
        <p:nvSpPr>
          <p:cNvPr id="41" name="Google Shape;41;p5"/>
          <p:cNvSpPr txBox="1"/>
          <p:nvPr/>
        </p:nvSpPr>
        <p:spPr>
          <a:xfrm>
            <a:off x="731575" y="2161201"/>
            <a:ext cx="2260500" cy="1372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000">
                <a:latin typeface="Google Sans"/>
                <a:ea typeface="Google Sans"/>
                <a:cs typeface="Google Sans"/>
                <a:sym typeface="Google Sans"/>
              </a:rPr>
              <a:t>Instruction description here</a:t>
            </a:r>
            <a:endParaRPr sz="1000">
              <a:latin typeface="Google Sans"/>
              <a:ea typeface="Google Sans"/>
              <a:cs typeface="Google Sans"/>
              <a:sym typeface="Google Sans"/>
            </a:endParaRPr>
          </a:p>
        </p:txBody>
      </p:sp>
      <p:sp>
        <p:nvSpPr>
          <p:cNvPr id="42" name="Google Shape;42;p5"/>
          <p:cNvSpPr txBox="1"/>
          <p:nvPr/>
        </p:nvSpPr>
        <p:spPr>
          <a:xfrm>
            <a:off x="731575" y="917350"/>
            <a:ext cx="2541900" cy="755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500">
                <a:latin typeface="Google Sans"/>
                <a:ea typeface="Google Sans"/>
                <a:cs typeface="Google Sans"/>
                <a:sym typeface="Google Sans"/>
              </a:rPr>
              <a:t>Instruction title 2 lines</a:t>
            </a:r>
            <a:endParaRPr b="1" sz="2500">
              <a:latin typeface="Google Sans"/>
              <a:ea typeface="Google Sans"/>
              <a:cs typeface="Google Sans"/>
              <a:sym typeface="Google Sans"/>
            </a:endParaRPr>
          </a:p>
        </p:txBody>
      </p:sp>
      <p:sp>
        <p:nvSpPr>
          <p:cNvPr id="43" name="Google Shape;43;p5"/>
          <p:cNvSpPr txBox="1"/>
          <p:nvPr/>
        </p:nvSpPr>
        <p:spPr>
          <a:xfrm>
            <a:off x="4033225" y="917350"/>
            <a:ext cx="4770600" cy="341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Google Sans"/>
                <a:ea typeface="Google Sans"/>
                <a:cs typeface="Google Sans"/>
                <a:sym typeface="Google Sans"/>
              </a:rPr>
              <a:t>Instruction heading</a:t>
            </a:r>
            <a:br>
              <a:rPr b="1" lang="en" sz="1200">
                <a:solidFill>
                  <a:schemeClr val="dk1"/>
                </a:solidFill>
                <a:latin typeface="Google Sans"/>
                <a:ea typeface="Google Sans"/>
                <a:cs typeface="Google Sans"/>
                <a:sym typeface="Google Sans"/>
              </a:rPr>
            </a:br>
            <a:r>
              <a:rPr lang="en" sz="1200">
                <a:solidFill>
                  <a:schemeClr val="dk1"/>
                </a:solidFill>
                <a:latin typeface="Google Sans"/>
                <a:ea typeface="Google Sans"/>
                <a:cs typeface="Google Sans"/>
                <a:sym typeface="Google Sans"/>
              </a:rPr>
              <a:t>Detailed instruction</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latin typeface="Google Sans"/>
                <a:ea typeface="Google Sans"/>
                <a:cs typeface="Google Sans"/>
                <a:sym typeface="Google Sans"/>
              </a:rPr>
              <a:t>Instruction heading</a:t>
            </a:r>
            <a:br>
              <a:rPr b="1" lang="en" sz="1200">
                <a:solidFill>
                  <a:schemeClr val="dk1"/>
                </a:solidFill>
                <a:latin typeface="Google Sans"/>
                <a:ea typeface="Google Sans"/>
                <a:cs typeface="Google Sans"/>
                <a:sym typeface="Google Sans"/>
              </a:rPr>
            </a:br>
            <a:r>
              <a:rPr lang="en" sz="1200">
                <a:solidFill>
                  <a:schemeClr val="dk1"/>
                </a:solidFill>
                <a:latin typeface="Google Sans"/>
                <a:ea typeface="Google Sans"/>
                <a:cs typeface="Google Sans"/>
                <a:sym typeface="Google Sans"/>
              </a:rPr>
              <a:t>Detailed instruction</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latin typeface="Google Sans"/>
                <a:ea typeface="Google Sans"/>
                <a:cs typeface="Google Sans"/>
                <a:sym typeface="Google Sans"/>
              </a:rPr>
              <a:t>Instruction heading</a:t>
            </a:r>
            <a:br>
              <a:rPr b="1" lang="en" sz="1200">
                <a:solidFill>
                  <a:schemeClr val="dk1"/>
                </a:solidFill>
                <a:latin typeface="Google Sans"/>
                <a:ea typeface="Google Sans"/>
                <a:cs typeface="Google Sans"/>
                <a:sym typeface="Google Sans"/>
              </a:rPr>
            </a:br>
            <a:r>
              <a:rPr lang="en" sz="1200">
                <a:solidFill>
                  <a:schemeClr val="dk1"/>
                </a:solidFill>
                <a:latin typeface="Google Sans"/>
                <a:ea typeface="Google Sans"/>
                <a:cs typeface="Google Sans"/>
                <a:sym typeface="Google Sans"/>
              </a:rPr>
              <a:t>Detailed instruction</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latin typeface="Google Sans"/>
              <a:ea typeface="Google Sans"/>
              <a:cs typeface="Google Sans"/>
              <a:sym typeface="Google Sans"/>
            </a:endParaRPr>
          </a:p>
          <a:p>
            <a:pPr indent="0" lvl="0" marL="0" rtl="0" algn="l">
              <a:lnSpc>
                <a:spcPct val="115000"/>
              </a:lnSpc>
              <a:spcBef>
                <a:spcPts val="800"/>
              </a:spcBef>
              <a:spcAft>
                <a:spcPts val="800"/>
              </a:spcAft>
              <a:buClr>
                <a:schemeClr val="dk1"/>
              </a:buClr>
              <a:buSzPts val="1100"/>
              <a:buFont typeface="Arial"/>
              <a:buNone/>
            </a:pPr>
            <a:r>
              <a:rPr b="1" lang="en" sz="1200">
                <a:solidFill>
                  <a:schemeClr val="dk1"/>
                </a:solidFill>
                <a:latin typeface="Google Sans"/>
                <a:ea typeface="Google Sans"/>
                <a:cs typeface="Google Sans"/>
                <a:sym typeface="Google Sans"/>
              </a:rPr>
              <a:t>Instruction heading</a:t>
            </a:r>
            <a:br>
              <a:rPr b="1" lang="en" sz="1200">
                <a:solidFill>
                  <a:schemeClr val="dk1"/>
                </a:solidFill>
                <a:latin typeface="Google Sans"/>
                <a:ea typeface="Google Sans"/>
                <a:cs typeface="Google Sans"/>
                <a:sym typeface="Google Sans"/>
              </a:rPr>
            </a:br>
            <a:r>
              <a:rPr lang="en" sz="1200">
                <a:solidFill>
                  <a:schemeClr val="dk1"/>
                </a:solidFill>
                <a:latin typeface="Google Sans"/>
                <a:ea typeface="Google Sans"/>
                <a:cs typeface="Google Sans"/>
                <a:sym typeface="Google Sans"/>
              </a:rPr>
              <a:t>Detailed instruction</a:t>
            </a:r>
            <a:endParaRPr sz="1200">
              <a:solidFill>
                <a:schemeClr val="dk1"/>
              </a:solidFill>
              <a:latin typeface="Google Sans"/>
              <a:ea typeface="Google Sans"/>
              <a:cs typeface="Google Sans"/>
              <a:sym typeface="Google Sans"/>
            </a:endParaRPr>
          </a:p>
        </p:txBody>
      </p:sp>
      <p:pic>
        <p:nvPicPr>
          <p:cNvPr id="44" name="Google Shape;44;p5"/>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sp>
        <p:nvSpPr>
          <p:cNvPr id="45" name="Google Shape;45;p5"/>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latin typeface="Google Sans"/>
                <a:ea typeface="Google Sans"/>
                <a:cs typeface="Google Sans"/>
                <a:sym typeface="Google Sans"/>
              </a:rPr>
              <a:t>Setup</a:t>
            </a:r>
            <a:endParaRPr b="1" sz="1200">
              <a:solidFill>
                <a:schemeClr val="accent2"/>
              </a:solidFill>
              <a:latin typeface="Google Sans"/>
              <a:ea typeface="Google Sans"/>
              <a:cs typeface="Google Sans"/>
              <a:sym typeface="Google Sans"/>
            </a:endParaRPr>
          </a:p>
        </p:txBody>
      </p:sp>
      <p:pic>
        <p:nvPicPr>
          <p:cNvPr id="47" name="Google Shape;47;p5"/>
          <p:cNvPicPr preferRelativeResize="0"/>
          <p:nvPr/>
        </p:nvPicPr>
        <p:blipFill>
          <a:blip r:embed="rId3">
            <a:alphaModFix/>
          </a:blip>
          <a:stretch>
            <a:fillRect/>
          </a:stretch>
        </p:blipFill>
        <p:spPr>
          <a:xfrm>
            <a:off x="1105450" y="4599100"/>
            <a:ext cx="466100" cy="189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bg">
  <p:cSld name="TITLE_1_3_1">
    <p:bg>
      <p:bgPr>
        <a:solidFill>
          <a:srgbClr val="F3F3F3"/>
        </a:solidFill>
      </p:bgPr>
    </p:bg>
    <p:spTree>
      <p:nvGrpSpPr>
        <p:cNvPr id="48" name="Shape 48"/>
        <p:cNvGrpSpPr/>
        <p:nvPr/>
      </p:nvGrpSpPr>
      <p:grpSpPr>
        <a:xfrm>
          <a:off x="0" y="0"/>
          <a:ext cx="0" cy="0"/>
          <a:chOff x="0" y="0"/>
          <a:chExt cx="0" cy="0"/>
        </a:xfrm>
      </p:grpSpPr>
      <p:pic>
        <p:nvPicPr>
          <p:cNvPr id="49" name="Google Shape;49;p6"/>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50" name="Google Shape;50;p6"/>
          <p:cNvPicPr preferRelativeResize="0"/>
          <p:nvPr/>
        </p:nvPicPr>
        <p:blipFill>
          <a:blip r:embed="rId3">
            <a:alphaModFix/>
          </a:blip>
          <a:stretch>
            <a:fillRect/>
          </a:stretch>
        </p:blipFill>
        <p:spPr>
          <a:xfrm>
            <a:off x="1105450" y="4599100"/>
            <a:ext cx="466100" cy="189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2">
    <p:bg>
      <p:bgPr>
        <a:solidFill>
          <a:schemeClr val="accent2"/>
        </a:solidFill>
      </p:bgPr>
    </p:bg>
    <p:spTree>
      <p:nvGrpSpPr>
        <p:cNvPr id="51" name="Shape 51"/>
        <p:cNvGrpSpPr/>
        <p:nvPr/>
      </p:nvGrpSpPr>
      <p:grpSpPr>
        <a:xfrm>
          <a:off x="0" y="0"/>
          <a:ext cx="0" cy="0"/>
          <a:chOff x="0" y="0"/>
          <a:chExt cx="0" cy="0"/>
        </a:xfrm>
      </p:grpSpPr>
      <p:sp>
        <p:nvSpPr>
          <p:cNvPr id="52" name="Google Shape;52;p7"/>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latin typeface="Google Sans"/>
                <a:ea typeface="Google Sans"/>
                <a:cs typeface="Google Sans"/>
                <a:sym typeface="Google Sans"/>
              </a:rPr>
              <a:t>{Your workshop name}</a:t>
            </a:r>
            <a:endParaRPr b="1" sz="4700">
              <a:solidFill>
                <a:schemeClr val="lt1"/>
              </a:solidFill>
              <a:latin typeface="Google Sans"/>
              <a:ea typeface="Google Sans"/>
              <a:cs typeface="Google Sans"/>
              <a:sym typeface="Google Sans"/>
            </a:endParaRPr>
          </a:p>
        </p:txBody>
      </p:sp>
      <p:sp>
        <p:nvSpPr>
          <p:cNvPr id="53" name="Google Shape;53;p7"/>
          <p:cNvSpPr txBox="1"/>
          <p:nvPr/>
        </p:nvSpPr>
        <p:spPr>
          <a:xfrm>
            <a:off x="3753825" y="4530725"/>
            <a:ext cx="1636500" cy="326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Google Sans Medium"/>
                <a:ea typeface="Google Sans Medium"/>
                <a:cs typeface="Google Sans Medium"/>
                <a:sym typeface="Google Sans Medium"/>
              </a:rPr>
              <a:t>{Day Month Year}</a:t>
            </a:r>
            <a:endParaRPr sz="1000">
              <a:solidFill>
                <a:srgbClr val="FFFFFF"/>
              </a:solidFill>
              <a:latin typeface="Google Sans Medium"/>
              <a:ea typeface="Google Sans Medium"/>
              <a:cs typeface="Google Sans Medium"/>
              <a:sym typeface="Google Sans Medium"/>
            </a:endParaRPr>
          </a:p>
        </p:txBody>
      </p:sp>
      <p:sp>
        <p:nvSpPr>
          <p:cNvPr id="54" name="Google Shape;54;p7"/>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latin typeface="Google Sans"/>
                <a:ea typeface="Google Sans"/>
                <a:cs typeface="Google Sans"/>
                <a:sym typeface="Google Sans"/>
              </a:rPr>
              <a:t>A People + AI Guidebook workshop</a:t>
            </a:r>
            <a:endParaRPr sz="1600">
              <a:solidFill>
                <a:srgbClr val="FFFFFF"/>
              </a:solidFill>
              <a:latin typeface="Google Sans"/>
              <a:ea typeface="Google Sans"/>
              <a:cs typeface="Google Sans"/>
              <a:sym typeface="Google Sans"/>
            </a:endParaRPr>
          </a:p>
        </p:txBody>
      </p:sp>
      <p:pic>
        <p:nvPicPr>
          <p:cNvPr id="55" name="Google Shape;55;p7"/>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56" name="Google Shape;56;p7"/>
          <p:cNvPicPr preferRelativeResize="0"/>
          <p:nvPr/>
        </p:nvPicPr>
        <p:blipFill rotWithShape="1">
          <a:blip r:embed="rId3">
            <a:alphaModFix/>
          </a:blip>
          <a:srcRect b="0" l="0" r="0" t="0"/>
          <a:stretch/>
        </p:blipFill>
        <p:spPr>
          <a:xfrm>
            <a:off x="1105450" y="4599100"/>
            <a:ext cx="466100" cy="189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section">
  <p:cSld name="TITLE_1_1">
    <p:bg>
      <p:bgPr>
        <a:solidFill>
          <a:schemeClr val="accent2"/>
        </a:solidFill>
      </p:bgPr>
    </p:bg>
    <p:spTree>
      <p:nvGrpSpPr>
        <p:cNvPr id="57" name="Shape 57"/>
        <p:cNvGrpSpPr/>
        <p:nvPr/>
      </p:nvGrpSpPr>
      <p:grpSpPr>
        <a:xfrm>
          <a:off x="0" y="0"/>
          <a:ext cx="0" cy="0"/>
          <a:chOff x="0" y="0"/>
          <a:chExt cx="0" cy="0"/>
        </a:xfrm>
      </p:grpSpPr>
      <p:sp>
        <p:nvSpPr>
          <p:cNvPr id="58" name="Google Shape;58;p8"/>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latin typeface="Google Sans"/>
                <a:ea typeface="Google Sans"/>
                <a:cs typeface="Google Sans"/>
                <a:sym typeface="Google Sans"/>
              </a:rPr>
              <a:t>Activity title</a:t>
            </a:r>
            <a:endParaRPr b="1" sz="5400">
              <a:solidFill>
                <a:schemeClr val="lt1"/>
              </a:solidFill>
              <a:latin typeface="Google Sans"/>
              <a:ea typeface="Google Sans"/>
              <a:cs typeface="Google Sans"/>
              <a:sym typeface="Google Sans"/>
            </a:endParaRPr>
          </a:p>
        </p:txBody>
      </p:sp>
      <p:sp>
        <p:nvSpPr>
          <p:cNvPr id="59" name="Google Shape;59;p8"/>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000">
                <a:solidFill>
                  <a:schemeClr val="lt2"/>
                </a:solidFill>
                <a:latin typeface="Google Sans"/>
                <a:ea typeface="Google Sans"/>
                <a:cs typeface="Google Sans"/>
                <a:sym typeface="Google Sans"/>
              </a:rPr>
              <a:t>Overview</a:t>
            </a:r>
            <a:endParaRPr b="1" sz="2000">
              <a:solidFill>
                <a:schemeClr val="lt2"/>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a:solidFill>
                  <a:srgbClr val="FFFFFF"/>
                </a:solidFill>
                <a:latin typeface="Google Sans"/>
                <a:ea typeface="Google Sans"/>
                <a:cs typeface="Google Sans"/>
                <a:sym typeface="Google Sans"/>
              </a:rPr>
              <a:t>Overview description</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Overview description</a:t>
            </a:r>
            <a:endParaRPr>
              <a:solidFill>
                <a:srgbClr val="FFFFFF"/>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b="1">
              <a:solidFill>
                <a:srgbClr val="FFFFFF"/>
              </a:solidFill>
              <a:latin typeface="Google Sans"/>
              <a:ea typeface="Google Sans"/>
              <a:cs typeface="Google Sans"/>
              <a:sym typeface="Google Sans"/>
            </a:endParaRPr>
          </a:p>
          <a:p>
            <a:pPr indent="0" lvl="0" marL="0" rtl="0" algn="l">
              <a:lnSpc>
                <a:spcPct val="115000"/>
              </a:lnSpc>
              <a:spcBef>
                <a:spcPts val="0"/>
              </a:spcBef>
              <a:spcAft>
                <a:spcPts val="0"/>
              </a:spcAft>
              <a:buNone/>
            </a:pPr>
            <a:r>
              <a:rPr b="1" lang="en" sz="2000">
                <a:solidFill>
                  <a:schemeClr val="lt2"/>
                </a:solidFill>
                <a:latin typeface="Google Sans"/>
                <a:ea typeface="Google Sans"/>
                <a:cs typeface="Google Sans"/>
                <a:sym typeface="Google Sans"/>
              </a:rPr>
              <a:t>Output</a:t>
            </a:r>
            <a:endParaRPr b="1" sz="2000">
              <a:solidFill>
                <a:schemeClr val="lt2"/>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a:solidFill>
                  <a:srgbClr val="FFFFFF"/>
                </a:solidFill>
                <a:latin typeface="Google Sans"/>
                <a:ea typeface="Google Sans"/>
                <a:cs typeface="Google Sans"/>
                <a:sym typeface="Google Sans"/>
              </a:rPr>
              <a:t>Output description</a:t>
            </a:r>
            <a:endParaRPr>
              <a:solidFill>
                <a:srgbClr val="FFFFFF"/>
              </a:solidFill>
              <a:latin typeface="Google Sans"/>
              <a:ea typeface="Google Sans"/>
              <a:cs typeface="Google Sans"/>
              <a:sym typeface="Google Sans"/>
            </a:endParaRPr>
          </a:p>
        </p:txBody>
      </p:sp>
      <p:pic>
        <p:nvPicPr>
          <p:cNvPr id="60" name="Google Shape;60;p8"/>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61" name="Google Shape;61;p8"/>
          <p:cNvPicPr preferRelativeResize="0"/>
          <p:nvPr/>
        </p:nvPicPr>
        <p:blipFill rotWithShape="1">
          <a:blip r:embed="rId3">
            <a:alphaModFix/>
          </a:blip>
          <a:srcRect b="0" l="0" r="0" t="0"/>
          <a:stretch/>
        </p:blipFill>
        <p:spPr>
          <a:xfrm>
            <a:off x="1105450" y="4599100"/>
            <a:ext cx="466100" cy="189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green bg (Activity sections)">
  <p:cSld name="TITLE_1_1_1">
    <p:bg>
      <p:bgPr>
        <a:solidFill>
          <a:schemeClr val="accent2"/>
        </a:solidFill>
      </p:bgPr>
    </p:bg>
    <p:spTree>
      <p:nvGrpSpPr>
        <p:cNvPr id="62" name="Shape 62"/>
        <p:cNvGrpSpPr/>
        <p:nvPr/>
      </p:nvGrpSpPr>
      <p:grpSpPr>
        <a:xfrm>
          <a:off x="0" y="0"/>
          <a:ext cx="0" cy="0"/>
          <a:chOff x="0" y="0"/>
          <a:chExt cx="0" cy="0"/>
        </a:xfrm>
      </p:grpSpPr>
      <p:pic>
        <p:nvPicPr>
          <p:cNvPr id="63" name="Google Shape;63;p9"/>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64" name="Google Shape;64;p9"/>
          <p:cNvPicPr preferRelativeResize="0"/>
          <p:nvPr/>
        </p:nvPicPr>
        <p:blipFill rotWithShape="1">
          <a:blip r:embed="rId3">
            <a:alphaModFix/>
          </a:blip>
          <a:srcRect b="0" l="0" r="0" t="0"/>
          <a:stretch/>
        </p:blipFill>
        <p:spPr>
          <a:xfrm>
            <a:off x="1105450" y="4599100"/>
            <a:ext cx="466100" cy="189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er Green (Timing)">
  <p:cSld name="TITLE_1_1_1_1">
    <p:bg>
      <p:bgPr>
        <a:solidFill>
          <a:schemeClr val="accent1"/>
        </a:solidFill>
      </p:bgPr>
    </p:bg>
    <p:spTree>
      <p:nvGrpSpPr>
        <p:cNvPr id="65"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b="4962" l="0" r="0" t="4971"/>
          <a:stretch/>
        </p:blipFill>
        <p:spPr>
          <a:xfrm>
            <a:off x="731575" y="4618775"/>
            <a:ext cx="166550" cy="150000"/>
          </a:xfrm>
          <a:prstGeom prst="rect">
            <a:avLst/>
          </a:prstGeom>
          <a:noFill/>
          <a:ln>
            <a:noFill/>
          </a:ln>
        </p:spPr>
      </p:pic>
      <p:pic>
        <p:nvPicPr>
          <p:cNvPr id="67" name="Google Shape;67;p10"/>
          <p:cNvPicPr preferRelativeResize="0"/>
          <p:nvPr/>
        </p:nvPicPr>
        <p:blipFill rotWithShape="1">
          <a:blip r:embed="rId3">
            <a:alphaModFix/>
          </a:blip>
          <a:srcRect b="0" l="0" r="0" t="0"/>
          <a:stretch/>
        </p:blipFill>
        <p:spPr>
          <a:xfrm>
            <a:off x="1105450" y="4599100"/>
            <a:ext cx="466100" cy="189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hivo"/>
              <a:buChar char="●"/>
              <a:defRPr sz="1800">
                <a:solidFill>
                  <a:schemeClr val="dk2"/>
                </a:solidFill>
                <a:latin typeface="Chivo"/>
                <a:ea typeface="Chivo"/>
                <a:cs typeface="Chivo"/>
                <a:sym typeface="Chivo"/>
              </a:defRPr>
            </a:lvl1pPr>
            <a:lvl2pPr indent="-317500" lvl="1" marL="9144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2pPr>
            <a:lvl3pPr indent="-317500" lvl="2" marL="13716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3pPr>
            <a:lvl4pPr indent="-317500" lvl="3" marL="18288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4pPr>
            <a:lvl5pPr indent="-317500" lvl="4" marL="22860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5pPr>
            <a:lvl6pPr indent="-317500" lvl="5" marL="27432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6pPr>
            <a:lvl7pPr indent="-317500" lvl="6" marL="32004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7pPr>
            <a:lvl8pPr indent="-317500" lvl="7" marL="3657600">
              <a:lnSpc>
                <a:spcPct val="115000"/>
              </a:lnSpc>
              <a:spcBef>
                <a:spcPts val="1600"/>
              </a:spcBef>
              <a:spcAft>
                <a:spcPts val="0"/>
              </a:spcAft>
              <a:buClr>
                <a:schemeClr val="dk2"/>
              </a:buClr>
              <a:buSzPts val="1400"/>
              <a:buFont typeface="Chivo"/>
              <a:buChar char="○"/>
              <a:defRPr>
                <a:solidFill>
                  <a:schemeClr val="dk2"/>
                </a:solidFill>
                <a:latin typeface="Chivo"/>
                <a:ea typeface="Chivo"/>
                <a:cs typeface="Chivo"/>
                <a:sym typeface="Chivo"/>
              </a:defRPr>
            </a:lvl8pPr>
            <a:lvl9pPr indent="-317500" lvl="8" marL="4114800">
              <a:lnSpc>
                <a:spcPct val="115000"/>
              </a:lnSpc>
              <a:spcBef>
                <a:spcPts val="1600"/>
              </a:spcBef>
              <a:spcAft>
                <a:spcPts val="1600"/>
              </a:spcAft>
              <a:buClr>
                <a:schemeClr val="dk2"/>
              </a:buClr>
              <a:buSzPts val="1400"/>
              <a:buFont typeface="Chivo"/>
              <a:buChar char="■"/>
              <a:defRPr>
                <a:solidFill>
                  <a:schemeClr val="dk2"/>
                </a:solidFill>
                <a:latin typeface="Chivo"/>
                <a:ea typeface="Chivo"/>
                <a:cs typeface="Chivo"/>
                <a:sym typeface="Chiv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 TargetMode="External"/><Relationship Id="rId7" Type="http://schemas.openxmlformats.org/officeDocument/2006/relationships/hyperlink" Target="https://pair.withgoogle.com/guidebook/workshop/Guidebook-Workshop-Facilitator-Guide.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 Id="rId3" Type="http://schemas.openxmlformats.org/officeDocument/2006/relationships/hyperlink" Target="https://pair.withgoogle.com/guidebook/patterns/balance-user-control-automation" TargetMode="External"/><Relationship Id="rId4" Type="http://schemas.openxmlformats.org/officeDocument/2006/relationships/hyperlink" Target="https://pair.withgoogle.com/guidebook/patterns/balance-user-control-automation" TargetMode="External"/><Relationship Id="rId5" Type="http://schemas.openxmlformats.org/officeDocument/2006/relationships/image" Target="../media/image12.png"/><Relationship Id="rId6" Type="http://schemas.openxmlformats.org/officeDocument/2006/relationships/hyperlink" Target="http://pair.withgoogle.com/guidebook" TargetMode="External"/><Relationship Id="rId7" Type="http://schemas.openxmlformats.org/officeDocument/2006/relationships/hyperlink" Target="http://pair.withgoogle.com/guidebook" TargetMode="External"/><Relationship Id="rId8"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 Id="rId3" Type="http://schemas.openxmlformats.org/officeDocument/2006/relationships/hyperlink" Target="https://pair.withgoogle.com/guidebook/patterns/how-do-i-responsibly-build-my-dataset" TargetMode="External"/><Relationship Id="rId4" Type="http://schemas.openxmlformats.org/officeDocument/2006/relationships/hyperlink" Target="https://pair.withgoogle.com/guidebook/patterns/how-do-i-responsibly-build-my-dataset" TargetMode="External"/><Relationship Id="rId5" Type="http://schemas.openxmlformats.org/officeDocument/2006/relationships/image" Target="../media/image11.png"/><Relationship Id="rId6" Type="http://schemas.openxmlformats.org/officeDocument/2006/relationships/hyperlink" Target="http://pair.withgoogle.com/guidebook" TargetMode="External"/><Relationship Id="rId7" Type="http://schemas.openxmlformats.org/officeDocument/2006/relationships/hyperlink" Target="http://pair.withgoogle.com/guidebook" TargetMode="External"/><Relationship Id="rId8"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workshop/Guidebook-Workshop-Scenarios.pdf" TargetMode="External"/><Relationship Id="rId7" Type="http://schemas.openxmlformats.org/officeDocument/2006/relationships/hyperlink" Target="https://pair.withgoogle.com/guidebook/workhop/Guidebook-Workshop-Facilitator-Guide.pdf"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47.xml"/><Relationship Id="rId22" Type="http://schemas.openxmlformats.org/officeDocument/2006/relationships/slide" Target="/ppt/slides/slide71.xml"/><Relationship Id="rId21" Type="http://schemas.openxmlformats.org/officeDocument/2006/relationships/slide" Target="/ppt/slides/slide63.xml"/><Relationship Id="rId24" Type="http://schemas.openxmlformats.org/officeDocument/2006/relationships/slide" Target="/ppt/slides/slide91.xml"/><Relationship Id="rId23" Type="http://schemas.openxmlformats.org/officeDocument/2006/relationships/slide" Target="/ppt/slides/slide78.xml"/><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9" Type="http://schemas.openxmlformats.org/officeDocument/2006/relationships/slide" Target="/ppt/slides/slide3.xml"/><Relationship Id="rId26" Type="http://schemas.openxmlformats.org/officeDocument/2006/relationships/slide" Target="/ppt/slides/slide101.xml"/><Relationship Id="rId25" Type="http://schemas.openxmlformats.org/officeDocument/2006/relationships/slide" Target="/ppt/slides/slide97.xml"/><Relationship Id="rId27" Type="http://schemas.openxmlformats.org/officeDocument/2006/relationships/slide" Target="/ppt/slides/slide107.xml"/><Relationship Id="rId5" Type="http://schemas.openxmlformats.org/officeDocument/2006/relationships/image" Target="../media/image3.png"/><Relationship Id="rId6" Type="http://schemas.openxmlformats.org/officeDocument/2006/relationships/slide" Target="/ppt/slides/slide114.xml"/><Relationship Id="rId7" Type="http://schemas.openxmlformats.org/officeDocument/2006/relationships/slide" Target="/ppt/slides/slide121.xml"/><Relationship Id="rId8" Type="http://schemas.openxmlformats.org/officeDocument/2006/relationships/slide" Target="/ppt/slides/slide124.xml"/><Relationship Id="rId11" Type="http://schemas.openxmlformats.org/officeDocument/2006/relationships/slide" Target="/ppt/slides/slide5.xml"/><Relationship Id="rId10" Type="http://schemas.openxmlformats.org/officeDocument/2006/relationships/slide" Target="/ppt/slides/slide4.xml"/><Relationship Id="rId13" Type="http://schemas.openxmlformats.org/officeDocument/2006/relationships/slide" Target="/ppt/slides/slide8.xml"/><Relationship Id="rId12" Type="http://schemas.openxmlformats.org/officeDocument/2006/relationships/slide" Target="/ppt/slides/slide6.xml"/><Relationship Id="rId15" Type="http://schemas.openxmlformats.org/officeDocument/2006/relationships/slide" Target="/ppt/slides/slide20.xml"/><Relationship Id="rId14" Type="http://schemas.openxmlformats.org/officeDocument/2006/relationships/slide" Target="/ppt/slides/slide11.xml"/><Relationship Id="rId17" Type="http://schemas.openxmlformats.org/officeDocument/2006/relationships/slide" Target="/ppt/slides/slide31.xml"/><Relationship Id="rId16" Type="http://schemas.openxmlformats.org/officeDocument/2006/relationships/slide" Target="/ppt/slides/slide26.xml"/><Relationship Id="rId19" Type="http://schemas.openxmlformats.org/officeDocument/2006/relationships/slide" Target="/ppt/slides/slide44.xml"/><Relationship Id="rId18" Type="http://schemas.openxmlformats.org/officeDocument/2006/relationships/slide" Target="/ppt/slides/slide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pair.withgoogle.com/guidebook/workshop/Guidebook-Workshop-Scenarios.pdf"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pair.withgoogle.com/guidebook/workshop/Guidebook-Workshop-Scenarios.pdf"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pair.withgoogle.com/guidebook/workshop/Guidebook-Workshop-Scenarios.pdf"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pair.withgoogle.com/guidebook/workshop/Guidebook-Workshop-Scenarios.pdf"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workshop/Guidebook-Workshop-Facilitator-Guide.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 Id="rId6" Type="http://schemas.openxmlformats.org/officeDocument/2006/relationships/hyperlink" Target="https://pair.withgoogle.com/guidebook/workshop/Guidebook-Workshop-Facilitator-Guide.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 Id="rId6" Type="http://schemas.openxmlformats.org/officeDocument/2006/relationships/hyperlink" Target="https://pair.withgoogle.com/guidebook/pattern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hyperlink" Target="http://pair.withgoogle.com/guidebook" TargetMode="External"/><Relationship Id="rId4"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hyperlink" Target="http://pair.withgoogle.com/guidebook" TargetMode="External"/><Relationship Id="rId6" Type="http://schemas.openxmlformats.org/officeDocument/2006/relationships/image" Target="../media/image8.png"/><Relationship Id="rId7" Type="http://schemas.openxmlformats.org/officeDocument/2006/relationships/hyperlink" Target="http://pair.withgoogle.com/guidebook" TargetMode="External"/><Relationship Id="rId8" Type="http://schemas.openxmlformats.org/officeDocument/2006/relationships/hyperlink" Target="http://pair.withgoogle.com/guideboo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patterns#set-the-right-expectation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pair.withgoogle.com/guidebook/patterns#set-the-right-expectations"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pair.withgoogle.com/guidebook/patterns#set-the-right-expectations"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pair.withgoogle.com/guidebook/patterns#set-the-right-expectations"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pair.withgoogle.com/guidebook/patterns#set-the-right-expectations" TargetMode="External"/><Relationship Id="rId4" Type="http://schemas.openxmlformats.org/officeDocument/2006/relationships/hyperlink" Target="http://pair.withgoogle.com/guidebook" TargetMode="External"/><Relationship Id="rId5" Type="http://schemas.openxmlformats.org/officeDocument/2006/relationships/hyperlink" Target="http://pair.withgoogle.com/guidebook" TargetMode="External"/><Relationship Id="rId6"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hyperlink" Target="https://pair.withgoogle.com/guidebook/patterns/how-do-i-support-when-something-goes-wrong#be-accountable-for-errors" TargetMode="External"/><Relationship Id="rId4" Type="http://schemas.openxmlformats.org/officeDocument/2006/relationships/hyperlink" Target="https://pair.withgoogle.com/guidebook/patterns/how-do-i-support-when-something-goes-wrong#be-accountable-for-errors" TargetMode="External"/><Relationship Id="rId9" Type="http://schemas.openxmlformats.org/officeDocument/2006/relationships/hyperlink" Target="https://pair.withgoogle.com/guidebook/patterns/how-do-i-support-when-something-goes-wrong" TargetMode="External"/><Relationship Id="rId5" Type="http://schemas.openxmlformats.org/officeDocument/2006/relationships/hyperlink" Target="https://pair.withgoogle.com/guidebook/patterns/how-do-i-support-when-something-goes-wrong#be-accountable-for-errors" TargetMode="External"/><Relationship Id="rId6" Type="http://schemas.openxmlformats.org/officeDocument/2006/relationships/hyperlink" Target="https://pair.withgoogle.com/guidebook/patterns/how-do-i-support-when-something-goes-wrong#give-control-back-to-the-user" TargetMode="External"/><Relationship Id="rId7" Type="http://schemas.openxmlformats.org/officeDocument/2006/relationships/hyperlink" Target="https://pair.withgoogle.com/guidebook/patterns/how-do-i-support-when-something-goes-wrong#let-users-supervise-automation" TargetMode="External"/><Relationship Id="rId8" Type="http://schemas.openxmlformats.org/officeDocument/2006/relationships/hyperlink" Target="https://pair.withgoogle.com/guidebook/patterns/how-do-i-support-when-something-goes-wrong" TargetMode="External"/><Relationship Id="rId11" Type="http://schemas.openxmlformats.org/officeDocument/2006/relationships/hyperlink" Target="http://pair.withgoogle.com/guidebook" TargetMode="External"/><Relationship Id="rId10" Type="http://schemas.openxmlformats.org/officeDocument/2006/relationships/image" Target="../media/image9.png"/><Relationship Id="rId13" Type="http://schemas.openxmlformats.org/officeDocument/2006/relationships/image" Target="../media/image3.png"/><Relationship Id="rId12" Type="http://schemas.openxmlformats.org/officeDocument/2006/relationships/hyperlink" Target="http://pair.withgoogle.com/guidebook"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workshop/Guidebook-Workshop-Facilitator-Guide.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hyperlink" Target="https://pair.withgoogle.com/guidebook/patterns/how-do-i-explain-my-ai-system" TargetMode="External"/><Relationship Id="rId4" Type="http://schemas.openxmlformats.org/officeDocument/2006/relationships/hyperlink" Target="https://pair.withgoogle.com/guidebook/patterns/how-do-i-explain-my-ai-system" TargetMode="External"/><Relationship Id="rId5" Type="http://schemas.openxmlformats.org/officeDocument/2006/relationships/image" Target="../media/image7.png"/><Relationship Id="rId6" Type="http://schemas.openxmlformats.org/officeDocument/2006/relationships/hyperlink" Target="http://pair.withgoogle.com/guidebook" TargetMode="External"/><Relationship Id="rId7" Type="http://schemas.openxmlformats.org/officeDocument/2006/relationships/hyperlink" Target="http://pair.withgoogle.com/guidebook" TargetMode="External"/><Relationship Id="rId8"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hyperlink" Target="https://pair.withgoogle.com/guidebook/patterns/how-do-i-explain-my-ai-system#explain-for-understanding" TargetMode="External"/><Relationship Id="rId4" Type="http://schemas.openxmlformats.org/officeDocument/2006/relationships/hyperlink" Target="https://pair.withgoogle.com/guidebook/patterns/how-do-i-explain-my-ai-system#how-to-show-model-confidence" TargetMode="External"/><Relationship Id="rId9" Type="http://schemas.openxmlformats.org/officeDocument/2006/relationships/hyperlink" Target="http://pair.withgoogle.com/guidebook" TargetMode="External"/><Relationship Id="rId5" Type="http://schemas.openxmlformats.org/officeDocument/2006/relationships/hyperlink" Target="https://pair.withgoogle.com/guidebook/patterns/how-do-i-explain-my-ai-system#go-beyond-in-the-moment-explanations" TargetMode="External"/><Relationship Id="rId6" Type="http://schemas.openxmlformats.org/officeDocument/2006/relationships/hyperlink" Target="https://pair.withgoogle.com/guidebook/patterns/how-do-i-explain-my-ai-system" TargetMode="External"/><Relationship Id="rId7" Type="http://schemas.openxmlformats.org/officeDocument/2006/relationships/hyperlink" Target="https://pair.withgoogle.com/guidebook/patterns/how-do-i-explain-my-ai-system" TargetMode="External"/><Relationship Id="rId8" Type="http://schemas.openxmlformats.org/officeDocument/2006/relationships/image" Target="../media/image7.png"/><Relationship Id="rId11" Type="http://schemas.openxmlformats.org/officeDocument/2006/relationships/image" Target="../media/image3.png"/><Relationship Id="rId10" Type="http://schemas.openxmlformats.org/officeDocument/2006/relationships/hyperlink" Target="http://pair.withgoogle.com/guidebook"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hyperlink" Target="https://pair.withgoogle.com/guidebook/patterns/how-do-i-onboard-users-to-new-ai-features#explain-the-benefit" TargetMode="External"/><Relationship Id="rId4" Type="http://schemas.openxmlformats.org/officeDocument/2006/relationships/hyperlink" Target="https://pair.withgoogle.com/guidebook/patterns/how-do-i-onboard-users-to-new-ai-features#explain-the-benefit" TargetMode="External"/><Relationship Id="rId9" Type="http://schemas.openxmlformats.org/officeDocument/2006/relationships/hyperlink" Target="https://pair.withgoogle.com/guidebook/patterns/how-do-i-onboard-users-to-new-ai-features" TargetMode="External"/><Relationship Id="rId5" Type="http://schemas.openxmlformats.org/officeDocument/2006/relationships/hyperlink" Target="https://pair.withgoogle.com/guidebook/patterns/how-do-i-onboard-users-to-new-ai-features#anchor-on-familiarity" TargetMode="External"/><Relationship Id="rId6" Type="http://schemas.openxmlformats.org/officeDocument/2006/relationships/hyperlink" Target="https://pair.withgoogle.com/guidebook/patterns/how-do-i-onboard-users-to-new-ai-features#make-it-safe-to-explore" TargetMode="External"/><Relationship Id="rId7" Type="http://schemas.openxmlformats.org/officeDocument/2006/relationships/hyperlink" Target="https://pair.withgoogle.com/guidebook/patterns/how-do-i-onboard-users-to-new-ai-features#automate-in-phases" TargetMode="External"/><Relationship Id="rId8" Type="http://schemas.openxmlformats.org/officeDocument/2006/relationships/hyperlink" Target="https://pair.withgoogle.com/guidebook/patterns/how-do-i-onboard-users-to-new-ai-features" TargetMode="External"/><Relationship Id="rId11" Type="http://schemas.openxmlformats.org/officeDocument/2006/relationships/hyperlink" Target="http://pair.withgoogle.com/guidebook" TargetMode="External"/><Relationship Id="rId10" Type="http://schemas.openxmlformats.org/officeDocument/2006/relationships/image" Target="../media/image14.png"/><Relationship Id="rId13" Type="http://schemas.openxmlformats.org/officeDocument/2006/relationships/image" Target="../media/image3.png"/><Relationship Id="rId12" Type="http://schemas.openxmlformats.org/officeDocument/2006/relationships/hyperlink" Target="http://pair.withgoogle.com/guideboo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 Id="rId6" Type="http://schemas.openxmlformats.org/officeDocument/2006/relationships/hyperlink" Target="https://pair.withgoogle.com/guidebook/workshop/Guidebook-Workshop-Onboarding-Example.pdf" TargetMode="External"/><Relationship Id="rId7" Type="http://schemas.openxmlformats.org/officeDocument/2006/relationships/hyperlink" Target="https://pair.withgoogle.com/guidebook/workshop/Guidebook-Workshop-Onboarding-Example.pdf" TargetMode="External"/><Relationship Id="rId8"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0.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hyperlink" Target="https://pair.withgoogle.com/guidebook/patterns/how-do-i-calibrate-user-trust#set-the-right-expectations" TargetMode="External"/><Relationship Id="rId4" Type="http://schemas.openxmlformats.org/officeDocument/2006/relationships/hyperlink" Target="https://pair.withgoogle.com/guidebook/patterns/how-do-i-calibrate-user-trust#set-the-right-expectations" TargetMode="External"/><Relationship Id="rId9" Type="http://schemas.openxmlformats.org/officeDocument/2006/relationships/hyperlink" Target="https://pair.withgoogle.com/guidebook/patterns/how-do-i-calibrate-user-trust" TargetMode="External"/><Relationship Id="rId5" Type="http://schemas.openxmlformats.org/officeDocument/2006/relationships/hyperlink" Target="https://pair.withgoogle.com/guidebook/patterns/how-do-i-calibrate-user-trust#be-transparent-about-privacy-data" TargetMode="External"/><Relationship Id="rId6" Type="http://schemas.openxmlformats.org/officeDocument/2006/relationships/hyperlink" Target="https://pair.withgoogle.com/guidebook/patterns/how-do-i-calibrate-user-trust#add-context-from-human-sources" TargetMode="External"/><Relationship Id="rId7" Type="http://schemas.openxmlformats.org/officeDocument/2006/relationships/hyperlink" Target="https://pair.withgoogle.com/guidebook/patterns/how-do-i-calibrate-user-trust#let-users-give-feedback" TargetMode="External"/><Relationship Id="rId8" Type="http://schemas.openxmlformats.org/officeDocument/2006/relationships/hyperlink" Target="https://pair.withgoogle.com/guidebook/patterns/how-do-i-calibrate-user-trust" TargetMode="External"/><Relationship Id="rId11" Type="http://schemas.openxmlformats.org/officeDocument/2006/relationships/hyperlink" Target="http://pair.withgoogle.com/guidebook" TargetMode="External"/><Relationship Id="rId10" Type="http://schemas.openxmlformats.org/officeDocument/2006/relationships/image" Target="../media/image13.png"/><Relationship Id="rId13" Type="http://schemas.openxmlformats.org/officeDocument/2006/relationships/image" Target="../media/image3.png"/><Relationship Id="rId12" Type="http://schemas.openxmlformats.org/officeDocument/2006/relationships/hyperlink" Target="http://pair.withgoogle.com/guidebook"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6.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7.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 Id="rId3" Type="http://schemas.openxmlformats.org/officeDocument/2006/relationships/hyperlink" Target="https://pair.withgoogle.com/guidebook/patterns/balance-user-control-automation" TargetMode="External"/><Relationship Id="rId4" Type="http://schemas.openxmlformats.org/officeDocument/2006/relationships/hyperlink" Target="https://pair.withgoogle.com/guidebook/patterns/balance-user-control-automation" TargetMode="External"/><Relationship Id="rId9" Type="http://schemas.openxmlformats.org/officeDocument/2006/relationships/hyperlink" Target="https://pair.withgoogle.com/guidebook/patterns/balance-user-control-automation#let-users-supervise-automation" TargetMode="External"/><Relationship Id="rId5" Type="http://schemas.openxmlformats.org/officeDocument/2006/relationships/image" Target="../media/image12.png"/><Relationship Id="rId6" Type="http://schemas.openxmlformats.org/officeDocument/2006/relationships/hyperlink" Target="https://pair.withgoogle.com/guidebook/patterns/balance-user-control-automation#automate-more-when-risk-is-low" TargetMode="External"/><Relationship Id="rId7" Type="http://schemas.openxmlformats.org/officeDocument/2006/relationships/hyperlink" Target="https://pair.withgoogle.com/guidebook/patterns/balance-user-control-automation#automate-more-when-risk-is-low" TargetMode="External"/><Relationship Id="rId8" Type="http://schemas.openxmlformats.org/officeDocument/2006/relationships/hyperlink" Target="https://pair.withgoogle.com/guidebook/patterns/balance-user-control-automation#automate-more-when-risk-is-low" TargetMode="External"/><Relationship Id="rId11" Type="http://schemas.openxmlformats.org/officeDocument/2006/relationships/hyperlink" Target="https://pair.withgoogle.com/guidebook/patterns/balance-user-control-automation#automate-in-phases" TargetMode="External"/><Relationship Id="rId10" Type="http://schemas.openxmlformats.org/officeDocument/2006/relationships/hyperlink" Target="https://pair.withgoogle.com/guidebook/patterns/balance-user-control-automation#give-control-back-to-the-user" TargetMode="External"/><Relationship Id="rId13" Type="http://schemas.openxmlformats.org/officeDocument/2006/relationships/hyperlink" Target="http://pair.withgoogle.com/guidebook" TargetMode="External"/><Relationship Id="rId12" Type="http://schemas.openxmlformats.org/officeDocument/2006/relationships/hyperlink" Target="https://pair.withgoogle.com/guidebook/patterns/balance-user-control-automation#let-users-give-feedback" TargetMode="External"/><Relationship Id="rId15" Type="http://schemas.openxmlformats.org/officeDocument/2006/relationships/image" Target="../media/image3.png"/><Relationship Id="rId14" Type="http://schemas.openxmlformats.org/officeDocument/2006/relationships/hyperlink" Target="http://pair.withgoogle.com/guidebook"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pair.withgoogle.com/guidebook" TargetMode="External"/><Relationship Id="rId4" Type="http://schemas.openxmlformats.org/officeDocument/2006/relationships/hyperlink" Target="http://pair.withgoogle.com/guidebook"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80" name="Google Shape;80;p1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81" name="Google Shape;81;p13"/>
          <p:cNvGrpSpPr/>
          <p:nvPr/>
        </p:nvGrpSpPr>
        <p:grpSpPr>
          <a:xfrm>
            <a:off x="6942900" y="3484800"/>
            <a:ext cx="2048700" cy="1506300"/>
            <a:chOff x="6942900" y="3484800"/>
            <a:chExt cx="2048700" cy="1506300"/>
          </a:xfrm>
        </p:grpSpPr>
        <p:sp>
          <p:nvSpPr>
            <p:cNvPr id="82" name="Google Shape;82;p13"/>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84" name="Google Shape;84;p13"/>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a facilitator note about facilitator notes.</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You can delete this whole slide when you’re done with it.</a:t>
              </a:r>
              <a:endParaRPr sz="1000">
                <a:solidFill>
                  <a:srgbClr val="FFFFFF"/>
                </a:solidFill>
              </a:endParaRPr>
            </a:p>
          </p:txBody>
        </p:sp>
        <p:sp>
          <p:nvSpPr>
            <p:cNvPr id="85" name="Google Shape;85;p13"/>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
        <p:nvSpPr>
          <p:cNvPr id="86" name="Google Shape;86;p13"/>
          <p:cNvSpPr txBox="1"/>
          <p:nvPr/>
        </p:nvSpPr>
        <p:spPr>
          <a:xfrm>
            <a:off x="742808" y="442225"/>
            <a:ext cx="2348100" cy="326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1200">
                <a:solidFill>
                  <a:schemeClr val="accent2"/>
                </a:solidFill>
              </a:rPr>
              <a:t>Introduction</a:t>
            </a:r>
            <a:endParaRPr b="1" sz="1200">
              <a:solidFill>
                <a:schemeClr val="accent2"/>
              </a:solidFill>
            </a:endParaRPr>
          </a:p>
        </p:txBody>
      </p:sp>
      <p:sp>
        <p:nvSpPr>
          <p:cNvPr id="87" name="Google Shape;87;p13"/>
          <p:cNvSpPr txBox="1"/>
          <p:nvPr/>
        </p:nvSpPr>
        <p:spPr>
          <a:xfrm>
            <a:off x="731575" y="1564525"/>
            <a:ext cx="2928600" cy="2672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000"/>
              <a:t>To plan and run a </a:t>
            </a:r>
            <a:r>
              <a:rPr lang="en" sz="1000" u="sng">
                <a:solidFill>
                  <a:schemeClr val="hlink"/>
                </a:solidFill>
                <a:hlinkClick r:id="rId6"/>
              </a:rPr>
              <a:t>People + AI Guidebook</a:t>
            </a:r>
            <a:r>
              <a:rPr lang="en" sz="1000"/>
              <a:t> workshop you will need:</a:t>
            </a:r>
            <a:endParaRPr sz="1000"/>
          </a:p>
          <a:p>
            <a:pPr indent="-292100" lvl="0" marL="457200" rtl="0" algn="l">
              <a:lnSpc>
                <a:spcPct val="150000"/>
              </a:lnSpc>
              <a:spcBef>
                <a:spcPts val="0"/>
              </a:spcBef>
              <a:spcAft>
                <a:spcPts val="0"/>
              </a:spcAft>
              <a:buSzPts val="1000"/>
              <a:buChar char="●"/>
            </a:pPr>
            <a:r>
              <a:rPr lang="en" sz="1000"/>
              <a:t>These slides</a:t>
            </a:r>
            <a:endParaRPr sz="1000"/>
          </a:p>
          <a:p>
            <a:pPr indent="-292100" lvl="0" marL="457200" rtl="0" algn="l">
              <a:lnSpc>
                <a:spcPct val="150000"/>
              </a:lnSpc>
              <a:spcBef>
                <a:spcPts val="0"/>
              </a:spcBef>
              <a:spcAft>
                <a:spcPts val="0"/>
              </a:spcAft>
              <a:buSzPts val="1000"/>
              <a:buChar char="●"/>
            </a:pPr>
            <a:r>
              <a:rPr lang="en" sz="1000"/>
              <a:t>The </a:t>
            </a:r>
            <a:r>
              <a:rPr lang="en" sz="1000" u="sng">
                <a:solidFill>
                  <a:schemeClr val="hlink"/>
                </a:solidFill>
                <a:hlinkClick r:id="rId7"/>
              </a:rPr>
              <a:t>Facilitator Guide</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The workshop is made to  run remotely. It can be entirely conducted from these slides. </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Throughout, you’ll see </a:t>
            </a:r>
            <a:r>
              <a:rPr b="1" lang="en" sz="1000">
                <a:solidFill>
                  <a:schemeClr val="accent1"/>
                </a:solidFill>
              </a:rPr>
              <a:t>green facilitator notes.</a:t>
            </a:r>
            <a:r>
              <a:rPr lang="en" sz="1000"/>
              <a:t> They provide information for you to plan and set up the workshop. Think of these as stickers you can delete when you’re done with them.</a:t>
            </a:r>
            <a:endParaRPr sz="1000"/>
          </a:p>
        </p:txBody>
      </p:sp>
      <p:sp>
        <p:nvSpPr>
          <p:cNvPr id="88" name="Google Shape;88;p13"/>
          <p:cNvSpPr txBox="1"/>
          <p:nvPr/>
        </p:nvSpPr>
        <p:spPr>
          <a:xfrm>
            <a:off x="731575" y="917350"/>
            <a:ext cx="4041900" cy="470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500"/>
              <a:t>Welcome, facilitator!</a:t>
            </a:r>
            <a:endParaRPr b="1" sz="2500"/>
          </a:p>
        </p:txBody>
      </p:sp>
      <p:sp>
        <p:nvSpPr>
          <p:cNvPr id="89" name="Google Shape;89;p13"/>
          <p:cNvSpPr/>
          <p:nvPr/>
        </p:nvSpPr>
        <p:spPr>
          <a:xfrm>
            <a:off x="3797500" y="3226732"/>
            <a:ext cx="2761400" cy="535725"/>
          </a:xfrm>
          <a:custGeom>
            <a:rect b="b" l="l" r="r" t="t"/>
            <a:pathLst>
              <a:path extrusionOk="0" h="21429" w="110456">
                <a:moveTo>
                  <a:pt x="0" y="20874"/>
                </a:moveTo>
                <a:cubicBezTo>
                  <a:pt x="7092" y="17667"/>
                  <a:pt x="30497" y="4562"/>
                  <a:pt x="42554" y="1632"/>
                </a:cubicBezTo>
                <a:cubicBezTo>
                  <a:pt x="54611" y="-1297"/>
                  <a:pt x="61025" y="-2"/>
                  <a:pt x="72342" y="3297"/>
                </a:cubicBezTo>
                <a:cubicBezTo>
                  <a:pt x="83659" y="6597"/>
                  <a:pt x="104104" y="18407"/>
                  <a:pt x="110456" y="21429"/>
                </a:cubicBezTo>
              </a:path>
            </a:pathLst>
          </a:custGeom>
          <a:noFill/>
          <a:ln cap="flat" cmpd="sng" w="19050">
            <a:solidFill>
              <a:schemeClr val="accent1"/>
            </a:solidFill>
            <a:prstDash val="solid"/>
            <a:round/>
            <a:headEnd len="med" w="med" type="none"/>
            <a:tailEnd len="med" w="med" type="triangle"/>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5" name="Google Shape;225;p2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226" name="Google Shape;226;p22"/>
          <p:cNvSpPr txBox="1"/>
          <p:nvPr/>
        </p:nvSpPr>
        <p:spPr>
          <a:xfrm>
            <a:off x="731575" y="2434101"/>
            <a:ext cx="2260500" cy="1372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000"/>
              <a:t>The following case studies and discussion questions are meant to help you step out of your specific product context and first think about the implications of AI-based systems more broadly.</a:t>
            </a:r>
            <a:endParaRPr sz="1000"/>
          </a:p>
        </p:txBody>
      </p:sp>
      <p:sp>
        <p:nvSpPr>
          <p:cNvPr id="227" name="Google Shape;227;p22"/>
          <p:cNvSpPr txBox="1"/>
          <p:nvPr/>
        </p:nvSpPr>
        <p:spPr>
          <a:xfrm>
            <a:off x="742808" y="442225"/>
            <a:ext cx="2348100" cy="326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1200">
                <a:solidFill>
                  <a:schemeClr val="accent2"/>
                </a:solidFill>
              </a:rPr>
              <a:t>Case studies</a:t>
            </a:r>
            <a:endParaRPr b="1" sz="1200">
              <a:solidFill>
                <a:schemeClr val="accent2"/>
              </a:solidFill>
            </a:endParaRPr>
          </a:p>
        </p:txBody>
      </p:sp>
      <p:sp>
        <p:nvSpPr>
          <p:cNvPr id="228" name="Google Shape;228;p22"/>
          <p:cNvSpPr txBox="1"/>
          <p:nvPr/>
        </p:nvSpPr>
        <p:spPr>
          <a:xfrm>
            <a:off x="4033225" y="917350"/>
            <a:ext cx="4770600" cy="358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These are not “best case” scenarios</a:t>
            </a:r>
            <a:br>
              <a:rPr b="1" lang="en" sz="1200">
                <a:solidFill>
                  <a:schemeClr val="dk1"/>
                </a:solidFill>
              </a:rPr>
            </a:br>
            <a:r>
              <a:rPr lang="en" sz="1200">
                <a:solidFill>
                  <a:schemeClr val="dk1"/>
                </a:solidFill>
              </a:rPr>
              <a:t>These cases are explicitly not written to present a best practice scenario. They’re designed for you to consider the design of AI explainability outside of your team’s day-to-day product context.</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 sz="1200">
                <a:solidFill>
                  <a:schemeClr val="dk1"/>
                </a:solidFill>
              </a:rPr>
              <a:t>The Model-U</a:t>
            </a:r>
            <a:br>
              <a:rPr b="1" lang="en" sz="1200">
                <a:solidFill>
                  <a:schemeClr val="dk1"/>
                </a:solidFill>
              </a:rPr>
            </a:br>
            <a:r>
              <a:rPr lang="en" sz="1200">
                <a:solidFill>
                  <a:schemeClr val="dk1"/>
                </a:solidFill>
              </a:rPr>
              <a:t>The cases follow the development of a hypothetical car with integrated AI systems called the Model-U by Intelligent Engines.</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sz="1200">
                <a:solidFill>
                  <a:schemeClr val="dk1"/>
                </a:solidFill>
              </a:rPr>
              <a:t>You’ll be introduced to the car’s various features and a number of customers and other stakeholders.</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600"/>
              </a:spcBef>
              <a:spcAft>
                <a:spcPts val="600"/>
              </a:spcAft>
              <a:buClr>
                <a:schemeClr val="dk1"/>
              </a:buClr>
              <a:buSzPts val="1100"/>
              <a:buFont typeface="Arial"/>
              <a:buNone/>
            </a:pPr>
            <a:r>
              <a:rPr b="1" lang="en" sz="1200">
                <a:solidFill>
                  <a:schemeClr val="dk1"/>
                </a:solidFill>
              </a:rPr>
              <a:t>Self-driving features</a:t>
            </a:r>
            <a:br>
              <a:rPr b="1" lang="en" sz="1200">
                <a:solidFill>
                  <a:schemeClr val="dk1"/>
                </a:solidFill>
              </a:rPr>
            </a:br>
            <a:r>
              <a:rPr lang="en" sz="1200">
                <a:solidFill>
                  <a:schemeClr val="dk1"/>
                </a:solidFill>
              </a:rPr>
              <a:t>The cases portray various situations with the Model-U including its reliable self-driving features, but lack of regulatory approval for the car to self-drive anywhere but on approved highways.</a:t>
            </a:r>
            <a:endParaRPr sz="1200">
              <a:solidFill>
                <a:schemeClr val="dk1"/>
              </a:solidFill>
            </a:endParaRPr>
          </a:p>
        </p:txBody>
      </p:sp>
      <p:sp>
        <p:nvSpPr>
          <p:cNvPr id="229" name="Google Shape;229;p22"/>
          <p:cNvSpPr txBox="1"/>
          <p:nvPr/>
        </p:nvSpPr>
        <p:spPr>
          <a:xfrm>
            <a:off x="731575" y="917350"/>
            <a:ext cx="2541900" cy="755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500"/>
              <a:t>Get started</a:t>
            </a:r>
            <a:br>
              <a:rPr b="1" lang="en" sz="2500"/>
            </a:br>
            <a:r>
              <a:rPr b="1" lang="en" sz="2500"/>
              <a:t>with these </a:t>
            </a:r>
            <a:br>
              <a:rPr b="1" lang="en" sz="2500"/>
            </a:br>
            <a:r>
              <a:rPr b="1" lang="en" sz="2500"/>
              <a:t>AI scenarios</a:t>
            </a:r>
            <a:endParaRPr b="1" sz="2500"/>
          </a:p>
        </p:txBody>
      </p:sp>
      <p:sp>
        <p:nvSpPr>
          <p:cNvPr id="230" name="Google Shape;230;p22"/>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232" name="Google Shape;232;p22"/>
          <p:cNvSpPr txBox="1"/>
          <p:nvPr/>
        </p:nvSpPr>
        <p:spPr>
          <a:xfrm>
            <a:off x="4033225" y="579625"/>
            <a:ext cx="3073500" cy="1887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800">
                <a:solidFill>
                  <a:schemeClr val="accent2"/>
                </a:solidFill>
              </a:rPr>
              <a:t>Things to know</a:t>
            </a:r>
            <a:endParaRPr b="1" sz="800">
              <a:solidFill>
                <a:schemeClr val="accent2"/>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6" name="Shape 1756"/>
        <p:cNvGrpSpPr/>
        <p:nvPr/>
      </p:nvGrpSpPr>
      <p:grpSpPr>
        <a:xfrm>
          <a:off x="0" y="0"/>
          <a:ext cx="0" cy="0"/>
          <a:chOff x="0" y="0"/>
          <a:chExt cx="0" cy="0"/>
        </a:xfrm>
      </p:grpSpPr>
      <p:sp>
        <p:nvSpPr>
          <p:cNvPr id="1757" name="Google Shape;1757;p112"/>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Controls audit</a:t>
            </a:r>
            <a:endParaRPr b="1" sz="1200">
              <a:solidFill>
                <a:schemeClr val="accent2"/>
              </a:solidFill>
            </a:endParaRPr>
          </a:p>
        </p:txBody>
      </p:sp>
      <p:sp>
        <p:nvSpPr>
          <p:cNvPr id="1758" name="Google Shape;1758;p112"/>
          <p:cNvSpPr/>
          <p:nvPr/>
        </p:nvSpPr>
        <p:spPr>
          <a:xfrm>
            <a:off x="595600" y="1660784"/>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12"/>
          <p:cNvSpPr/>
          <p:nvPr/>
        </p:nvSpPr>
        <p:spPr>
          <a:xfrm>
            <a:off x="595600" y="2434947"/>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12"/>
          <p:cNvSpPr/>
          <p:nvPr/>
        </p:nvSpPr>
        <p:spPr>
          <a:xfrm>
            <a:off x="595600" y="3209109"/>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12"/>
          <p:cNvSpPr/>
          <p:nvPr/>
        </p:nvSpPr>
        <p:spPr>
          <a:xfrm>
            <a:off x="595600" y="3983272"/>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12"/>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No. No ability to replace the recommendation or set preferences for new ones.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3" name="Google Shape;1763;p112"/>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Why?</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4" name="Google Shape;1764;p112"/>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Why?</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5" name="Google Shape;1765;p112"/>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Why?</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6" name="Google Shape;1766;p112"/>
          <p:cNvSpPr txBox="1"/>
          <p:nvPr/>
        </p:nvSpPr>
        <p:spPr>
          <a:xfrm>
            <a:off x="5644275" y="1569125"/>
            <a:ext cx="29028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User can update preferences on the fly and get a new recommendation that’s more </a:t>
            </a:r>
            <a:r>
              <a:rPr lang="en" sz="1000">
                <a:solidFill>
                  <a:schemeClr val="dk1"/>
                </a:solidFill>
              </a:rPr>
              <a:t>appropriate.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7" name="Google Shape;1767;p112"/>
          <p:cNvSpPr txBox="1"/>
          <p:nvPr/>
        </p:nvSpPr>
        <p:spPr>
          <a:xfrm>
            <a:off x="5644275" y="2343292"/>
            <a:ext cx="29028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Description of adequate control</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8" name="Google Shape;1768;p112"/>
          <p:cNvSpPr txBox="1"/>
          <p:nvPr/>
        </p:nvSpPr>
        <p:spPr>
          <a:xfrm>
            <a:off x="5644275" y="3117458"/>
            <a:ext cx="29028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Description of adequate control</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69" name="Google Shape;1769;p112"/>
          <p:cNvSpPr txBox="1"/>
          <p:nvPr/>
        </p:nvSpPr>
        <p:spPr>
          <a:xfrm>
            <a:off x="5644275" y="3891625"/>
            <a:ext cx="29028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Description of adequate control</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70" name="Google Shape;1770;p112"/>
          <p:cNvSpPr/>
          <p:nvPr/>
        </p:nvSpPr>
        <p:spPr>
          <a:xfrm>
            <a:off x="173850" y="1501600"/>
            <a:ext cx="2500200" cy="3004200"/>
          </a:xfrm>
          <a:prstGeom prst="rect">
            <a:avLst/>
          </a:prstGeom>
          <a:solidFill>
            <a:srgbClr val="FFFFFF">
              <a:alpha val="77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12"/>
          <p:cNvSpPr txBox="1"/>
          <p:nvPr/>
        </p:nvSpPr>
        <p:spPr>
          <a:xfrm>
            <a:off x="502625" y="861450"/>
            <a:ext cx="24222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Predictions or decisions made by your system in this critical moment</a:t>
            </a:r>
            <a:endParaRPr sz="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b="1" sz="1000"/>
          </a:p>
        </p:txBody>
      </p:sp>
      <p:sp>
        <p:nvSpPr>
          <p:cNvPr id="1772" name="Google Shape;1772;p112"/>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rPr>
              <a:t>Is the existing control adequate to address concern of user harm?</a:t>
            </a:r>
            <a:endParaRPr b="1" sz="1000"/>
          </a:p>
        </p:txBody>
      </p:sp>
      <p:sp>
        <p:nvSpPr>
          <p:cNvPr id="1773" name="Google Shape;1773;p112"/>
          <p:cNvSpPr txBox="1"/>
          <p:nvPr/>
        </p:nvSpPr>
        <p:spPr>
          <a:xfrm>
            <a:off x="56442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rPr>
              <a:t>If not, what type of control might be better suited?</a:t>
            </a:r>
            <a:endParaRPr b="1" sz="1000"/>
          </a:p>
        </p:txBody>
      </p:sp>
      <p:sp>
        <p:nvSpPr>
          <p:cNvPr id="1774" name="Google Shape;1774;p11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1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776" name="Google Shape;1776;p112"/>
          <p:cNvGrpSpPr/>
          <p:nvPr/>
        </p:nvGrpSpPr>
        <p:grpSpPr>
          <a:xfrm>
            <a:off x="8342666" y="184147"/>
            <a:ext cx="204348" cy="204348"/>
            <a:chOff x="710803" y="4142223"/>
            <a:chExt cx="329700" cy="329700"/>
          </a:xfrm>
        </p:grpSpPr>
        <p:sp>
          <p:nvSpPr>
            <p:cNvPr id="1777" name="Google Shape;1777;p11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778" name="Google Shape;1778;p112"/>
            <p:cNvGrpSpPr/>
            <p:nvPr/>
          </p:nvGrpSpPr>
          <p:grpSpPr>
            <a:xfrm>
              <a:off x="840400" y="4191349"/>
              <a:ext cx="128261" cy="155689"/>
              <a:chOff x="816561" y="4165464"/>
              <a:chExt cx="128261" cy="155689"/>
            </a:xfrm>
          </p:grpSpPr>
          <p:sp>
            <p:nvSpPr>
              <p:cNvPr id="1779" name="Google Shape;1779;p11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780" name="Google Shape;1780;p11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781" name="Google Shape;1781;p11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782" name="Google Shape;1782;p112"/>
          <p:cNvGrpSpPr/>
          <p:nvPr/>
        </p:nvGrpSpPr>
        <p:grpSpPr>
          <a:xfrm>
            <a:off x="595600" y="1487965"/>
            <a:ext cx="1419900" cy="667836"/>
            <a:chOff x="145650" y="152388"/>
            <a:chExt cx="1419900" cy="421800"/>
          </a:xfrm>
        </p:grpSpPr>
        <p:sp>
          <p:nvSpPr>
            <p:cNvPr id="1783" name="Google Shape;1783;p112"/>
            <p:cNvSpPr/>
            <p:nvPr/>
          </p:nvSpPr>
          <p:spPr>
            <a:xfrm>
              <a:off x="145650" y="152388"/>
              <a:ext cx="1419900" cy="42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1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chemeClr val="lt2"/>
                  </a:solidFill>
                </a:rPr>
                <a:t>Example:</a:t>
              </a:r>
              <a:br>
                <a:rPr b="1" lang="en" sz="800">
                  <a:solidFill>
                    <a:schemeClr val="lt2"/>
                  </a:solidFill>
                </a:rPr>
              </a:br>
              <a:r>
                <a:rPr b="1" lang="en" sz="800">
                  <a:solidFill>
                    <a:srgbClr val="FFFFFF"/>
                  </a:solidFill>
                </a:rPr>
                <a:t>Recommendation for today’s running route</a:t>
              </a:r>
              <a:endParaRPr b="1" sz="800">
                <a:solidFill>
                  <a:srgbClr val="FFFFFF"/>
                </a:solidFill>
              </a:endParaRPr>
            </a:p>
          </p:txBody>
        </p:sp>
      </p:grpSp>
      <p:sp>
        <p:nvSpPr>
          <p:cNvPr id="1785" name="Google Shape;1785;p11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786" name="Google Shape;1786;p11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1787" name="Google Shape;1787;p112"/>
          <p:cNvGrpSpPr/>
          <p:nvPr/>
        </p:nvGrpSpPr>
        <p:grpSpPr>
          <a:xfrm>
            <a:off x="6942900" y="3484800"/>
            <a:ext cx="2048700" cy="1506300"/>
            <a:chOff x="6942900" y="3484800"/>
            <a:chExt cx="2048700" cy="1506300"/>
          </a:xfrm>
        </p:grpSpPr>
        <p:sp>
          <p:nvSpPr>
            <p:cNvPr id="1788" name="Google Shape;1788;p112"/>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12"/>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790" name="Google Shape;1790;p112"/>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lt1"/>
                  </a:solidFill>
                </a:rPr>
                <a:t>Copy/paste your prediction labels from the previous slide here.</a:t>
              </a:r>
              <a:endParaRPr sz="1000">
                <a:solidFill>
                  <a:schemeClr val="lt1"/>
                </a:solidFill>
              </a:endParaRPr>
            </a:p>
            <a:p>
              <a:pPr indent="0" lvl="0" marL="0" rtl="0" algn="l">
                <a:spcBef>
                  <a:spcPts val="0"/>
                </a:spcBef>
                <a:spcAft>
                  <a:spcPts val="0"/>
                </a:spcAft>
                <a:buNone/>
              </a:pPr>
              <a:r>
                <a:t/>
              </a:r>
              <a:endParaRPr sz="1000">
                <a:solidFill>
                  <a:srgbClr val="FFFFFF"/>
                </a:solidFill>
              </a:endParaRPr>
            </a:p>
          </p:txBody>
        </p:sp>
        <p:sp>
          <p:nvSpPr>
            <p:cNvPr id="1791" name="Google Shape;1791;p112"/>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113"/>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Feedback audit</a:t>
            </a:r>
            <a:endParaRPr b="1" sz="5400">
              <a:solidFill>
                <a:schemeClr val="lt1"/>
              </a:solidFill>
            </a:endParaRPr>
          </a:p>
        </p:txBody>
      </p:sp>
      <p:sp>
        <p:nvSpPr>
          <p:cNvPr id="1797" name="Google Shape;1797;p113"/>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Develop a plan for implicit and explicit user feedback to guide your system.</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None/>
            </a:pPr>
            <a:r>
              <a:rPr lang="en">
                <a:solidFill>
                  <a:schemeClr val="lt1"/>
                </a:solidFill>
              </a:rPr>
              <a:t>List out all of your product’s existing and potential feedback mechanisms.</a:t>
            </a:r>
            <a:endParaRPr>
              <a:solidFill>
                <a:schemeClr val="lt1"/>
              </a:solidFill>
            </a:endParaRPr>
          </a:p>
          <a:p>
            <a:pPr indent="0" lvl="0" marL="0" rtl="0" algn="l">
              <a:lnSpc>
                <a:spcPct val="115000"/>
              </a:lnSpc>
              <a:spcBef>
                <a:spcPts val="0"/>
              </a:spcBef>
              <a:spcAft>
                <a:spcPts val="0"/>
              </a:spcAft>
              <a:buNone/>
            </a:pPr>
            <a:r>
              <a:rPr lang="en">
                <a:solidFill>
                  <a:schemeClr val="lt1"/>
                </a:solidFill>
              </a:rPr>
              <a:t>Create a plan for adding needed feedback where it doesn’t yet exist.</a:t>
            </a:r>
            <a:endParaRPr>
              <a:solidFill>
                <a:srgbClr val="FFFFFF"/>
              </a:solidFill>
            </a:endParaRPr>
          </a:p>
        </p:txBody>
      </p:sp>
      <p:sp>
        <p:nvSpPr>
          <p:cNvPr id="1798" name="Google Shape;1798;p11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799" name="Google Shape;1799;p113">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03" name="Shape 1803"/>
        <p:cNvGrpSpPr/>
        <p:nvPr/>
      </p:nvGrpSpPr>
      <p:grpSpPr>
        <a:xfrm>
          <a:off x="0" y="0"/>
          <a:ext cx="0" cy="0"/>
          <a:chOff x="0" y="0"/>
          <a:chExt cx="0" cy="0"/>
        </a:xfrm>
      </p:grpSpPr>
      <p:sp>
        <p:nvSpPr>
          <p:cNvPr id="1804" name="Google Shape;1804;p11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Feedback</a:t>
            </a:r>
            <a:r>
              <a:rPr b="1" lang="en" sz="1200">
                <a:solidFill>
                  <a:schemeClr val="accent2"/>
                </a:solidFill>
              </a:rPr>
              <a:t> audit</a:t>
            </a:r>
            <a:endParaRPr b="1" sz="1200">
              <a:solidFill>
                <a:schemeClr val="accent2"/>
              </a:solidFill>
            </a:endParaRPr>
          </a:p>
        </p:txBody>
      </p:sp>
      <p:sp>
        <p:nvSpPr>
          <p:cNvPr id="1805" name="Google Shape;1805;p114"/>
          <p:cNvSpPr txBox="1"/>
          <p:nvPr/>
        </p:nvSpPr>
        <p:spPr>
          <a:xfrm>
            <a:off x="502625" y="2452525"/>
            <a:ext cx="2260500" cy="7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a:solidFill>
                  <a:schemeClr val="dk1"/>
                </a:solidFill>
              </a:rPr>
              <a:t>On the following slides, list out all existing and potential feedback mechanisms in your product.</a:t>
            </a:r>
            <a:endParaRPr sz="1000">
              <a:solidFill>
                <a:schemeClr val="dk1"/>
              </a:solidFill>
            </a:endParaRPr>
          </a:p>
        </p:txBody>
      </p:sp>
      <p:sp>
        <p:nvSpPr>
          <p:cNvPr id="1806" name="Google Shape;1806;p114"/>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Gather feedback opportunities</a:t>
            </a:r>
            <a:endParaRPr b="1" sz="2500"/>
          </a:p>
        </p:txBody>
      </p:sp>
      <p:sp>
        <p:nvSpPr>
          <p:cNvPr id="1807" name="Google Shape;1807;p114"/>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14"/>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809" name="Google Shape;1809;p114"/>
          <p:cNvSpPr txBox="1"/>
          <p:nvPr/>
        </p:nvSpPr>
        <p:spPr>
          <a:xfrm>
            <a:off x="4397875" y="917350"/>
            <a:ext cx="4197900" cy="295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rPr>
              <a:t>Consult with engineers, designers, product counsel, and other stakeholders as needed to generate a truly comprehensive audit.</a:t>
            </a:r>
            <a:endParaRPr sz="10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000">
                <a:solidFill>
                  <a:schemeClr val="dk1"/>
                </a:solidFill>
              </a:rPr>
              <a:t>List out events and corresponding feedback opportunities that could provide data to improve the AI in your product. Cast a wide net and list as many as possible: App Store reviews, Twitter, email, call centers, push notifications, etc.</a:t>
            </a:r>
            <a:endParaRPr sz="10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000">
                <a:solidFill>
                  <a:schemeClr val="dk1"/>
                </a:solidFill>
              </a:rPr>
              <a:t>Duplicate the slides and add more rows as needed.</a:t>
            </a:r>
            <a:endParaRPr sz="10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000">
              <a:solidFill>
                <a:schemeClr val="dk1"/>
              </a:solidFill>
            </a:endParaRPr>
          </a:p>
        </p:txBody>
      </p:sp>
      <p:sp>
        <p:nvSpPr>
          <p:cNvPr id="1810" name="Google Shape;1810;p114"/>
          <p:cNvSpPr txBox="1"/>
          <p:nvPr/>
        </p:nvSpPr>
        <p:spPr>
          <a:xfrm>
            <a:off x="4397875" y="442225"/>
            <a:ext cx="27990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Considerations</a:t>
            </a:r>
            <a:endParaRPr b="1" sz="800">
              <a:solidFill>
                <a:schemeClr val="accent2"/>
              </a:solidFill>
            </a:endParaRPr>
          </a:p>
        </p:txBody>
      </p:sp>
      <p:sp>
        <p:nvSpPr>
          <p:cNvPr id="1811" name="Google Shape;1811;p114">
            <a:hlinkClick r:id="rId3"/>
          </p:cNvPr>
          <p:cNvSpPr/>
          <p:nvPr/>
        </p:nvSpPr>
        <p:spPr>
          <a:xfrm>
            <a:off x="598200" y="33958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What's the right balance of user control and automation?</a:t>
            </a:r>
            <a:endParaRPr b="1" sz="1000">
              <a:solidFill>
                <a:schemeClr val="lt1"/>
              </a:solidFill>
            </a:endParaRPr>
          </a:p>
        </p:txBody>
      </p:sp>
      <p:pic>
        <p:nvPicPr>
          <p:cNvPr id="1812" name="Google Shape;1812;p114">
            <a:hlinkClick r:id="rId4"/>
          </p:cNvPr>
          <p:cNvPicPr preferRelativeResize="0"/>
          <p:nvPr/>
        </p:nvPicPr>
        <p:blipFill rotWithShape="1">
          <a:blip r:embed="rId5">
            <a:alphaModFix/>
          </a:blip>
          <a:srcRect b="0" l="0" r="0" t="0"/>
          <a:stretch/>
        </p:blipFill>
        <p:spPr>
          <a:xfrm>
            <a:off x="2466558" y="3816169"/>
            <a:ext cx="264899" cy="264899"/>
          </a:xfrm>
          <a:prstGeom prst="rect">
            <a:avLst/>
          </a:prstGeom>
          <a:noFill/>
          <a:ln>
            <a:noFill/>
          </a:ln>
          <a:effectLst>
            <a:outerShdw blurRad="114300" rotWithShape="0" algn="bl" dir="2760000" dist="47625">
              <a:srgbClr val="000000">
                <a:alpha val="29000"/>
              </a:srgbClr>
            </a:outerShdw>
          </a:effectLst>
        </p:spPr>
      </p:pic>
      <p:sp>
        <p:nvSpPr>
          <p:cNvPr id="1813" name="Google Shape;1813;p11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6">
                  <a:extLst>
                    <a:ext uri="{A12FA001-AC4F-418D-AE19-62706E023703}">
                      <ahyp:hlinkClr val="tx"/>
                    </a:ext>
                  </a:extLst>
                </a:hlinkClick>
              </a:rPr>
              <a:t>People + AI Guidebook</a:t>
            </a:r>
            <a:endParaRPr sz="1000">
              <a:solidFill>
                <a:srgbClr val="999999"/>
              </a:solidFill>
            </a:endParaRPr>
          </a:p>
        </p:txBody>
      </p:sp>
      <p:pic>
        <p:nvPicPr>
          <p:cNvPr id="1814" name="Google Shape;1814;p114">
            <a:hlinkClick r:id="rId7"/>
          </p:cNvPr>
          <p:cNvPicPr preferRelativeResize="0"/>
          <p:nvPr/>
        </p:nvPicPr>
        <p:blipFill>
          <a:blip r:embed="rId8">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115"/>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Feedback</a:t>
            </a:r>
            <a:r>
              <a:rPr b="1" lang="en" sz="1200">
                <a:solidFill>
                  <a:schemeClr val="accent2"/>
                </a:solidFill>
              </a:rPr>
              <a:t> audit</a:t>
            </a:r>
            <a:endParaRPr b="1" sz="1200">
              <a:solidFill>
                <a:schemeClr val="accent2"/>
              </a:solidFill>
            </a:endParaRPr>
          </a:p>
        </p:txBody>
      </p:sp>
      <p:sp>
        <p:nvSpPr>
          <p:cNvPr id="1820" name="Google Shape;1820;p115"/>
          <p:cNvSpPr/>
          <p:nvPr/>
        </p:nvSpPr>
        <p:spPr>
          <a:xfrm>
            <a:off x="595600" y="1660784"/>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15"/>
          <p:cNvSpPr/>
          <p:nvPr/>
        </p:nvSpPr>
        <p:spPr>
          <a:xfrm>
            <a:off x="595600" y="2434947"/>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15"/>
          <p:cNvSpPr/>
          <p:nvPr/>
        </p:nvSpPr>
        <p:spPr>
          <a:xfrm>
            <a:off x="595600" y="3209109"/>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15"/>
          <p:cNvSpPr/>
          <p:nvPr/>
        </p:nvSpPr>
        <p:spPr>
          <a:xfrm>
            <a:off x="595600" y="3983272"/>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15"/>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 Explicit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25" name="Google Shape;1825;p115"/>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Implicit/Explicit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26" name="Google Shape;1826;p115"/>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Implicit/Explicit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27" name="Google Shape;1827;p115"/>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 Implicit/Explicit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28" name="Google Shape;1828;p115"/>
          <p:cNvSpPr txBox="1"/>
          <p:nvPr/>
        </p:nvSpPr>
        <p:spPr>
          <a:xfrm>
            <a:off x="564427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User prompted to rate relevance of completed recipe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29" name="Google Shape;1829;p115"/>
          <p:cNvSpPr txBox="1"/>
          <p:nvPr/>
        </p:nvSpPr>
        <p:spPr>
          <a:xfrm>
            <a:off x="56442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Existing or 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30" name="Google Shape;1830;p115"/>
          <p:cNvSpPr txBox="1"/>
          <p:nvPr/>
        </p:nvSpPr>
        <p:spPr>
          <a:xfrm>
            <a:off x="56442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Existing or 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31" name="Google Shape;1831;p115"/>
          <p:cNvSpPr txBox="1"/>
          <p:nvPr/>
        </p:nvSpPr>
        <p:spPr>
          <a:xfrm>
            <a:off x="56442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Existing or 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32" name="Google Shape;1832;p115"/>
          <p:cNvSpPr/>
          <p:nvPr/>
        </p:nvSpPr>
        <p:spPr>
          <a:xfrm>
            <a:off x="163850" y="1501600"/>
            <a:ext cx="2500200" cy="3004200"/>
          </a:xfrm>
          <a:prstGeom prst="rect">
            <a:avLst/>
          </a:prstGeom>
          <a:solidFill>
            <a:srgbClr val="FFFFFF">
              <a:alpha val="77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15"/>
          <p:cNvSpPr txBox="1"/>
          <p:nvPr/>
        </p:nvSpPr>
        <p:spPr>
          <a:xfrm>
            <a:off x="50262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User-driven interaction with</a:t>
            </a:r>
            <a:br>
              <a:rPr b="1" lang="en" sz="1000">
                <a:solidFill>
                  <a:schemeClr val="dk1"/>
                </a:solidFill>
              </a:rPr>
            </a:br>
            <a:r>
              <a:rPr b="1" lang="en" sz="1000">
                <a:solidFill>
                  <a:schemeClr val="dk1"/>
                </a:solidFill>
              </a:rPr>
              <a:t>the system</a:t>
            </a:r>
            <a:r>
              <a:rPr b="1" lang="en" sz="1000">
                <a:solidFill>
                  <a:schemeClr val="dk1"/>
                </a:solidFill>
              </a:rPr>
              <a:t> in this critical moment</a:t>
            </a:r>
            <a:endParaRPr sz="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b="1" sz="1000"/>
          </a:p>
        </p:txBody>
      </p:sp>
      <p:sp>
        <p:nvSpPr>
          <p:cNvPr id="1834" name="Google Shape;1834;p115"/>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Is there any user feedback gathered as part of this moment?</a:t>
            </a:r>
            <a:endParaRPr b="1" sz="1000"/>
          </a:p>
        </p:txBody>
      </p:sp>
      <p:sp>
        <p:nvSpPr>
          <p:cNvPr id="1835" name="Google Shape;1835;p115"/>
          <p:cNvSpPr txBox="1"/>
          <p:nvPr/>
        </p:nvSpPr>
        <p:spPr>
          <a:xfrm>
            <a:off x="56442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If so, what is it? If not, what feedback could potentially be gathered?</a:t>
            </a:r>
            <a:endParaRPr sz="800"/>
          </a:p>
        </p:txBody>
      </p:sp>
      <p:sp>
        <p:nvSpPr>
          <p:cNvPr id="1836" name="Google Shape;1836;p11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1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838" name="Google Shape;1838;p115"/>
          <p:cNvGrpSpPr/>
          <p:nvPr/>
        </p:nvGrpSpPr>
        <p:grpSpPr>
          <a:xfrm>
            <a:off x="8342666" y="184147"/>
            <a:ext cx="204348" cy="204348"/>
            <a:chOff x="710803" y="4142223"/>
            <a:chExt cx="329700" cy="329700"/>
          </a:xfrm>
        </p:grpSpPr>
        <p:sp>
          <p:nvSpPr>
            <p:cNvPr id="1839" name="Google Shape;1839;p11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840" name="Google Shape;1840;p115"/>
            <p:cNvGrpSpPr/>
            <p:nvPr/>
          </p:nvGrpSpPr>
          <p:grpSpPr>
            <a:xfrm>
              <a:off x="840400" y="4191349"/>
              <a:ext cx="128261" cy="155689"/>
              <a:chOff x="816561" y="4165464"/>
              <a:chExt cx="128261" cy="155689"/>
            </a:xfrm>
          </p:grpSpPr>
          <p:sp>
            <p:nvSpPr>
              <p:cNvPr id="1841" name="Google Shape;1841;p11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842" name="Google Shape;1842;p11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843" name="Google Shape;1843;p11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844" name="Google Shape;1844;p115"/>
          <p:cNvGrpSpPr/>
          <p:nvPr/>
        </p:nvGrpSpPr>
        <p:grpSpPr>
          <a:xfrm>
            <a:off x="595600" y="1487965"/>
            <a:ext cx="1419900" cy="667836"/>
            <a:chOff x="145650" y="152388"/>
            <a:chExt cx="1419900" cy="421800"/>
          </a:xfrm>
        </p:grpSpPr>
        <p:sp>
          <p:nvSpPr>
            <p:cNvPr id="1845" name="Google Shape;1845;p115"/>
            <p:cNvSpPr/>
            <p:nvPr/>
          </p:nvSpPr>
          <p:spPr>
            <a:xfrm>
              <a:off x="145650" y="152388"/>
              <a:ext cx="1419900" cy="42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1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chemeClr val="lt2"/>
                  </a:solidFill>
                </a:rPr>
                <a:t>Example:</a:t>
              </a:r>
              <a:br>
                <a:rPr b="1" lang="en" sz="800">
                  <a:solidFill>
                    <a:schemeClr val="lt2"/>
                  </a:solidFill>
                </a:rPr>
              </a:br>
              <a:r>
                <a:rPr b="1" lang="en" sz="800">
                  <a:solidFill>
                    <a:srgbClr val="FFFFFF"/>
                  </a:solidFill>
                </a:rPr>
                <a:t>User completes a</a:t>
              </a:r>
              <a:endParaRPr b="1" sz="800">
                <a:solidFill>
                  <a:srgbClr val="FFFFFF"/>
                </a:solidFill>
              </a:endParaRPr>
            </a:p>
            <a:p>
              <a:pPr indent="0" lvl="0" marL="0" rtl="0" algn="ctr">
                <a:spcBef>
                  <a:spcPts val="0"/>
                </a:spcBef>
                <a:spcAft>
                  <a:spcPts val="0"/>
                </a:spcAft>
                <a:buNone/>
              </a:pPr>
              <a:r>
                <a:rPr b="1" lang="en" sz="800">
                  <a:solidFill>
                    <a:srgbClr val="FFFFFF"/>
                  </a:solidFill>
                </a:rPr>
                <a:t>recommended recipe</a:t>
              </a:r>
              <a:endParaRPr b="1" sz="800">
                <a:solidFill>
                  <a:srgbClr val="FFFFFF"/>
                </a:solidFill>
              </a:endParaRPr>
            </a:p>
          </p:txBody>
        </p:sp>
      </p:grpSp>
      <p:sp>
        <p:nvSpPr>
          <p:cNvPr id="1847" name="Google Shape;1847;p11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848" name="Google Shape;1848;p11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1849" name="Google Shape;1849;p115"/>
          <p:cNvGrpSpPr/>
          <p:nvPr/>
        </p:nvGrpSpPr>
        <p:grpSpPr>
          <a:xfrm>
            <a:off x="6942900" y="3484800"/>
            <a:ext cx="2048700" cy="1506300"/>
            <a:chOff x="6942900" y="3484800"/>
            <a:chExt cx="2048700" cy="1506300"/>
          </a:xfrm>
        </p:grpSpPr>
        <p:sp>
          <p:nvSpPr>
            <p:cNvPr id="1850" name="Google Shape;1850;p115"/>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15"/>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852" name="Google Shape;1852;p115"/>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sz="1000">
                <a:solidFill>
                  <a:srgbClr val="FFFFFF"/>
                </a:solidFill>
              </a:endParaRPr>
            </a:p>
          </p:txBody>
        </p:sp>
        <p:sp>
          <p:nvSpPr>
            <p:cNvPr id="1853" name="Google Shape;1853;p115"/>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grpSp>
        <p:nvGrpSpPr>
          <p:cNvPr id="1854" name="Google Shape;1854;p115"/>
          <p:cNvGrpSpPr/>
          <p:nvPr/>
        </p:nvGrpSpPr>
        <p:grpSpPr>
          <a:xfrm>
            <a:off x="6942900" y="3484800"/>
            <a:ext cx="2048700" cy="1506300"/>
            <a:chOff x="6942900" y="3484800"/>
            <a:chExt cx="2048700" cy="1506300"/>
          </a:xfrm>
        </p:grpSpPr>
        <p:sp>
          <p:nvSpPr>
            <p:cNvPr id="1855" name="Google Shape;1855;p115"/>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15"/>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857" name="Google Shape;1857;p115"/>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lt1"/>
                  </a:solidFill>
                </a:rPr>
                <a:t>Copy/paste your interaction labels from the previous slide here.</a:t>
              </a:r>
              <a:endParaRPr sz="1000">
                <a:solidFill>
                  <a:schemeClr val="lt1"/>
                </a:solidFill>
              </a:endParaRPr>
            </a:p>
            <a:p>
              <a:pPr indent="0" lvl="0" marL="0" rtl="0" algn="l">
                <a:spcBef>
                  <a:spcPts val="0"/>
                </a:spcBef>
                <a:spcAft>
                  <a:spcPts val="0"/>
                </a:spcAft>
                <a:buNone/>
              </a:pPr>
              <a:r>
                <a:t/>
              </a:r>
              <a:endParaRPr sz="1000">
                <a:solidFill>
                  <a:srgbClr val="FFFFFF"/>
                </a:solidFill>
              </a:endParaRPr>
            </a:p>
          </p:txBody>
        </p:sp>
        <p:sp>
          <p:nvSpPr>
            <p:cNvPr id="1858" name="Google Shape;1858;p115"/>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16"/>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Feedback audit</a:t>
            </a:r>
            <a:endParaRPr b="1" sz="1200">
              <a:solidFill>
                <a:schemeClr val="accent2"/>
              </a:solidFill>
            </a:endParaRPr>
          </a:p>
        </p:txBody>
      </p:sp>
      <p:sp>
        <p:nvSpPr>
          <p:cNvPr id="1864" name="Google Shape;1864;p116"/>
          <p:cNvSpPr/>
          <p:nvPr/>
        </p:nvSpPr>
        <p:spPr>
          <a:xfrm>
            <a:off x="595600" y="1660784"/>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16"/>
          <p:cNvSpPr/>
          <p:nvPr/>
        </p:nvSpPr>
        <p:spPr>
          <a:xfrm>
            <a:off x="595600" y="2434947"/>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16"/>
          <p:cNvSpPr/>
          <p:nvPr/>
        </p:nvSpPr>
        <p:spPr>
          <a:xfrm>
            <a:off x="595600" y="3209109"/>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16"/>
          <p:cNvSpPr/>
          <p:nvPr/>
        </p:nvSpPr>
        <p:spPr>
          <a:xfrm>
            <a:off x="595600" y="3983272"/>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16"/>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Only those who mark recipes as completed, closer to power users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69" name="Google Shape;1869;p116"/>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All/Some</a:t>
            </a:r>
            <a:r>
              <a:rPr lang="en" sz="1000">
                <a:solidFill>
                  <a:schemeClr val="dk1"/>
                </a:solidFill>
              </a:rPr>
              <a:t>, which ones?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0" name="Google Shape;1870;p116"/>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All/Some, which ones?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1" name="Google Shape;1871;p116"/>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All/Some, which ones?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2" name="Google Shape;1872;p116"/>
          <p:cNvSpPr txBox="1"/>
          <p:nvPr/>
        </p:nvSpPr>
        <p:spPr>
          <a:xfrm>
            <a:off x="564427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Recommendations become better and more personalized</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3" name="Google Shape;1873;p116"/>
          <p:cNvSpPr txBox="1"/>
          <p:nvPr/>
        </p:nvSpPr>
        <p:spPr>
          <a:xfrm>
            <a:off x="56442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4" name="Google Shape;1874;p116"/>
          <p:cNvSpPr txBox="1"/>
          <p:nvPr/>
        </p:nvSpPr>
        <p:spPr>
          <a:xfrm>
            <a:off x="56442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5" name="Google Shape;1875;p116"/>
          <p:cNvSpPr txBox="1"/>
          <p:nvPr/>
        </p:nvSpPr>
        <p:spPr>
          <a:xfrm>
            <a:off x="56442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876" name="Google Shape;1876;p116"/>
          <p:cNvSpPr/>
          <p:nvPr/>
        </p:nvSpPr>
        <p:spPr>
          <a:xfrm>
            <a:off x="163850" y="1501600"/>
            <a:ext cx="2500200" cy="3004200"/>
          </a:xfrm>
          <a:prstGeom prst="rect">
            <a:avLst/>
          </a:prstGeom>
          <a:solidFill>
            <a:srgbClr val="FFFFFF">
              <a:alpha val="77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16"/>
          <p:cNvSpPr txBox="1"/>
          <p:nvPr/>
        </p:nvSpPr>
        <p:spPr>
          <a:xfrm>
            <a:off x="50262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rPr>
              <a:t>User-driven interaction with</a:t>
            </a:r>
            <a:br>
              <a:rPr b="1" lang="en" sz="1000">
                <a:solidFill>
                  <a:schemeClr val="dk1"/>
                </a:solidFill>
              </a:rPr>
            </a:br>
            <a:r>
              <a:rPr b="1" lang="en" sz="1000">
                <a:solidFill>
                  <a:schemeClr val="dk1"/>
                </a:solidFill>
              </a:rPr>
              <a:t>the system in this critical moment</a:t>
            </a:r>
            <a:endParaRPr b="1" sz="1000"/>
          </a:p>
        </p:txBody>
      </p:sp>
      <p:sp>
        <p:nvSpPr>
          <p:cNvPr id="1878" name="Google Shape;1878;p116"/>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user groups are affected or benefit from this feedback?</a:t>
            </a:r>
            <a:endParaRPr b="1" sz="1000"/>
          </a:p>
        </p:txBody>
      </p:sp>
      <p:sp>
        <p:nvSpPr>
          <p:cNvPr id="1879" name="Google Shape;1879;p116"/>
          <p:cNvSpPr txBox="1"/>
          <p:nvPr/>
        </p:nvSpPr>
        <p:spPr>
          <a:xfrm>
            <a:off x="56442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How will your model or system change as a result of it?</a:t>
            </a:r>
            <a:endParaRPr sz="800"/>
          </a:p>
        </p:txBody>
      </p:sp>
      <p:sp>
        <p:nvSpPr>
          <p:cNvPr id="1880" name="Google Shape;1880;p11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1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882" name="Google Shape;1882;p116"/>
          <p:cNvGrpSpPr/>
          <p:nvPr/>
        </p:nvGrpSpPr>
        <p:grpSpPr>
          <a:xfrm>
            <a:off x="8342666" y="184147"/>
            <a:ext cx="204348" cy="204348"/>
            <a:chOff x="710803" y="4142223"/>
            <a:chExt cx="329700" cy="329700"/>
          </a:xfrm>
        </p:grpSpPr>
        <p:sp>
          <p:nvSpPr>
            <p:cNvPr id="1883" name="Google Shape;1883;p11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884" name="Google Shape;1884;p116"/>
            <p:cNvGrpSpPr/>
            <p:nvPr/>
          </p:nvGrpSpPr>
          <p:grpSpPr>
            <a:xfrm>
              <a:off x="840400" y="4191349"/>
              <a:ext cx="128261" cy="155689"/>
              <a:chOff x="816561" y="4165464"/>
              <a:chExt cx="128261" cy="155689"/>
            </a:xfrm>
          </p:grpSpPr>
          <p:sp>
            <p:nvSpPr>
              <p:cNvPr id="1885" name="Google Shape;1885;p11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886" name="Google Shape;1886;p11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887" name="Google Shape;1887;p11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888" name="Google Shape;1888;p116"/>
          <p:cNvGrpSpPr/>
          <p:nvPr/>
        </p:nvGrpSpPr>
        <p:grpSpPr>
          <a:xfrm>
            <a:off x="595600" y="1487965"/>
            <a:ext cx="1419900" cy="667836"/>
            <a:chOff x="145650" y="152388"/>
            <a:chExt cx="1419900" cy="421800"/>
          </a:xfrm>
        </p:grpSpPr>
        <p:sp>
          <p:nvSpPr>
            <p:cNvPr id="1889" name="Google Shape;1889;p116"/>
            <p:cNvSpPr/>
            <p:nvPr/>
          </p:nvSpPr>
          <p:spPr>
            <a:xfrm>
              <a:off x="145650" y="152388"/>
              <a:ext cx="1419900" cy="42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16"/>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chemeClr val="lt2"/>
                  </a:solidFill>
                </a:rPr>
                <a:t>Example:</a:t>
              </a:r>
              <a:br>
                <a:rPr b="1" lang="en" sz="800">
                  <a:solidFill>
                    <a:schemeClr val="lt2"/>
                  </a:solidFill>
                </a:rPr>
              </a:br>
              <a:r>
                <a:rPr b="1" lang="en" sz="800">
                  <a:solidFill>
                    <a:srgbClr val="FFFFFF"/>
                  </a:solidFill>
                </a:rPr>
                <a:t>User completes a</a:t>
              </a:r>
              <a:endParaRPr b="1" sz="800">
                <a:solidFill>
                  <a:srgbClr val="FFFFFF"/>
                </a:solidFill>
              </a:endParaRPr>
            </a:p>
            <a:p>
              <a:pPr indent="0" lvl="0" marL="0" rtl="0" algn="ctr">
                <a:spcBef>
                  <a:spcPts val="0"/>
                </a:spcBef>
                <a:spcAft>
                  <a:spcPts val="0"/>
                </a:spcAft>
                <a:buNone/>
              </a:pPr>
              <a:r>
                <a:rPr b="1" lang="en" sz="800">
                  <a:solidFill>
                    <a:srgbClr val="FFFFFF"/>
                  </a:solidFill>
                </a:rPr>
                <a:t>recommended recipe</a:t>
              </a:r>
              <a:endParaRPr b="1" sz="800">
                <a:solidFill>
                  <a:srgbClr val="FFFFFF"/>
                </a:solidFill>
              </a:endParaRPr>
            </a:p>
          </p:txBody>
        </p:sp>
      </p:grpSp>
      <p:sp>
        <p:nvSpPr>
          <p:cNvPr id="1891" name="Google Shape;1891;p11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892" name="Google Shape;1892;p11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1893" name="Google Shape;1893;p116"/>
          <p:cNvGrpSpPr/>
          <p:nvPr/>
        </p:nvGrpSpPr>
        <p:grpSpPr>
          <a:xfrm>
            <a:off x="6942900" y="3484800"/>
            <a:ext cx="2048700" cy="1506300"/>
            <a:chOff x="6942900" y="3484800"/>
            <a:chExt cx="2048700" cy="1506300"/>
          </a:xfrm>
        </p:grpSpPr>
        <p:sp>
          <p:nvSpPr>
            <p:cNvPr id="1894" name="Google Shape;1894;p116"/>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16"/>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896" name="Google Shape;1896;p116"/>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lt1"/>
                  </a:solidFill>
                </a:rPr>
                <a:t>Copy/paste your interaction labels from the previous slide here.</a:t>
              </a:r>
              <a:endParaRPr sz="1000">
                <a:solidFill>
                  <a:schemeClr val="lt1"/>
                </a:solidFill>
              </a:endParaRPr>
            </a:p>
            <a:p>
              <a:pPr indent="0" lvl="0" marL="0" rtl="0" algn="l">
                <a:spcBef>
                  <a:spcPts val="0"/>
                </a:spcBef>
                <a:spcAft>
                  <a:spcPts val="0"/>
                </a:spcAft>
                <a:buNone/>
              </a:pPr>
              <a:r>
                <a:t/>
              </a:r>
              <a:endParaRPr sz="1000">
                <a:solidFill>
                  <a:srgbClr val="FFFFFF"/>
                </a:solidFill>
              </a:endParaRPr>
            </a:p>
          </p:txBody>
        </p:sp>
        <p:sp>
          <p:nvSpPr>
            <p:cNvPr id="1897" name="Google Shape;1897;p116"/>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117"/>
          <p:cNvSpPr txBox="1"/>
          <p:nvPr/>
        </p:nvSpPr>
        <p:spPr>
          <a:xfrm>
            <a:off x="3271150" y="850500"/>
            <a:ext cx="5443500" cy="3554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903" name="Google Shape;1903;p117"/>
          <p:cNvSpPr txBox="1"/>
          <p:nvPr/>
        </p:nvSpPr>
        <p:spPr>
          <a:xfrm>
            <a:off x="525175" y="442225"/>
            <a:ext cx="2822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Prioritized feedback opportunities</a:t>
            </a:r>
            <a:endParaRPr b="1" sz="1200">
              <a:solidFill>
                <a:schemeClr val="accent2"/>
              </a:solidFill>
            </a:endParaRPr>
          </a:p>
        </p:txBody>
      </p:sp>
      <p:sp>
        <p:nvSpPr>
          <p:cNvPr id="1904" name="Google Shape;1904;p117"/>
          <p:cNvSpPr txBox="1"/>
          <p:nvPr/>
        </p:nvSpPr>
        <p:spPr>
          <a:xfrm>
            <a:off x="33782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Potential feedback</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05" name="Google Shape;1905;p117"/>
          <p:cNvSpPr txBox="1"/>
          <p:nvPr/>
        </p:nvSpPr>
        <p:spPr>
          <a:xfrm>
            <a:off x="33782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06" name="Google Shape;1906;p117"/>
          <p:cNvSpPr txBox="1"/>
          <p:nvPr/>
        </p:nvSpPr>
        <p:spPr>
          <a:xfrm>
            <a:off x="33782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07" name="Google Shape;1907;p117"/>
          <p:cNvSpPr txBox="1"/>
          <p:nvPr/>
        </p:nvSpPr>
        <p:spPr>
          <a:xfrm>
            <a:off x="33782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Potential feedback</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08" name="Google Shape;1908;p117"/>
          <p:cNvSpPr txBox="1"/>
          <p:nvPr/>
        </p:nvSpPr>
        <p:spPr>
          <a:xfrm>
            <a:off x="594907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09" name="Google Shape;1909;p117"/>
          <p:cNvSpPr txBox="1"/>
          <p:nvPr/>
        </p:nvSpPr>
        <p:spPr>
          <a:xfrm>
            <a:off x="59490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10" name="Google Shape;1910;p117"/>
          <p:cNvSpPr txBox="1"/>
          <p:nvPr/>
        </p:nvSpPr>
        <p:spPr>
          <a:xfrm>
            <a:off x="59490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11" name="Google Shape;1911;p117"/>
          <p:cNvSpPr txBox="1"/>
          <p:nvPr/>
        </p:nvSpPr>
        <p:spPr>
          <a:xfrm>
            <a:off x="59490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System change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912" name="Google Shape;1912;p117"/>
          <p:cNvSpPr txBox="1"/>
          <p:nvPr/>
        </p:nvSpPr>
        <p:spPr>
          <a:xfrm>
            <a:off x="33782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feedback can be gathered?</a:t>
            </a:r>
            <a:endParaRPr b="1" sz="1000"/>
          </a:p>
        </p:txBody>
      </p:sp>
      <p:sp>
        <p:nvSpPr>
          <p:cNvPr id="1913" name="Google Shape;1913;p117"/>
          <p:cNvSpPr txBox="1"/>
          <p:nvPr/>
        </p:nvSpPr>
        <p:spPr>
          <a:xfrm>
            <a:off x="59490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How will your model or system change as a result of it?</a:t>
            </a:r>
            <a:endParaRPr sz="800"/>
          </a:p>
        </p:txBody>
      </p:sp>
      <p:sp>
        <p:nvSpPr>
          <p:cNvPr id="1914" name="Google Shape;1914;p11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1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916" name="Google Shape;1916;p117"/>
          <p:cNvGrpSpPr/>
          <p:nvPr/>
        </p:nvGrpSpPr>
        <p:grpSpPr>
          <a:xfrm>
            <a:off x="8342666" y="184147"/>
            <a:ext cx="204348" cy="204348"/>
            <a:chOff x="710803" y="4142223"/>
            <a:chExt cx="329700" cy="329700"/>
          </a:xfrm>
        </p:grpSpPr>
        <p:sp>
          <p:nvSpPr>
            <p:cNvPr id="1917" name="Google Shape;1917;p11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8" name="Google Shape;1918;p117"/>
            <p:cNvGrpSpPr/>
            <p:nvPr/>
          </p:nvGrpSpPr>
          <p:grpSpPr>
            <a:xfrm>
              <a:off x="840400" y="4191349"/>
              <a:ext cx="128261" cy="155689"/>
              <a:chOff x="816561" y="4165464"/>
              <a:chExt cx="128261" cy="155689"/>
            </a:xfrm>
          </p:grpSpPr>
          <p:sp>
            <p:nvSpPr>
              <p:cNvPr id="1919" name="Google Shape;1919;p11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920" name="Google Shape;1920;p11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1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22" name="Google Shape;1922;p117"/>
          <p:cNvSpPr txBox="1"/>
          <p:nvPr/>
        </p:nvSpPr>
        <p:spPr>
          <a:xfrm>
            <a:off x="502625" y="8505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a:t>
            </a:r>
            <a:r>
              <a:rPr lang="en" sz="1000">
                <a:solidFill>
                  <a:schemeClr val="dk1"/>
                </a:solidFill>
              </a:rPr>
              <a:t>opy and paste all of the opportunities to add new feedback mechanisms that represent the greatest impact on improving your system.</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000">
                <a:solidFill>
                  <a:schemeClr val="dk1"/>
                </a:solidFill>
              </a:rPr>
              <a:t>Duplicate this as needed.</a:t>
            </a:r>
            <a:endParaRPr sz="1000">
              <a:solidFill>
                <a:schemeClr val="dk1"/>
              </a:solidFill>
            </a:endParaRPr>
          </a:p>
        </p:txBody>
      </p:sp>
      <p:sp>
        <p:nvSpPr>
          <p:cNvPr id="1923" name="Google Shape;1923;p11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924" name="Google Shape;1924;p11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8" name="Shape 1928"/>
        <p:cNvGrpSpPr/>
        <p:nvPr/>
      </p:nvGrpSpPr>
      <p:grpSpPr>
        <a:xfrm>
          <a:off x="0" y="0"/>
          <a:ext cx="0" cy="0"/>
          <a:chOff x="0" y="0"/>
          <a:chExt cx="0" cy="0"/>
        </a:xfrm>
      </p:grpSpPr>
      <p:sp>
        <p:nvSpPr>
          <p:cNvPr id="1929" name="Google Shape;1929;p118"/>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Break</a:t>
            </a:r>
            <a:endParaRPr b="1" sz="4700">
              <a:solidFill>
                <a:schemeClr val="lt1"/>
              </a:solidFill>
            </a:endParaRPr>
          </a:p>
        </p:txBody>
      </p:sp>
      <p:sp>
        <p:nvSpPr>
          <p:cNvPr id="1930" name="Google Shape;1930;p118"/>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10 minutes / Back at 2:10</a:t>
            </a:r>
            <a:endParaRPr sz="1600">
              <a:solidFill>
                <a:srgbClr val="FFFFFF"/>
              </a:solidFill>
            </a:endParaRPr>
          </a:p>
        </p:txBody>
      </p:sp>
      <p:sp>
        <p:nvSpPr>
          <p:cNvPr id="1931" name="Google Shape;1931;p11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932" name="Google Shape;1932;p118">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119"/>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Data headlines</a:t>
            </a:r>
            <a:endParaRPr b="1" sz="5400">
              <a:solidFill>
                <a:schemeClr val="lt1"/>
              </a:solidFill>
            </a:endParaRPr>
          </a:p>
        </p:txBody>
      </p:sp>
      <p:sp>
        <p:nvSpPr>
          <p:cNvPr id="1938" name="Google Shape;1938;p119"/>
          <p:cNvSpPr txBox="1"/>
          <p:nvPr/>
        </p:nvSpPr>
        <p:spPr>
          <a:xfrm>
            <a:off x="731575" y="1938475"/>
            <a:ext cx="6063300" cy="2373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Develop a set of opportunities and concerns for your data collection, labeling, and maintenance practices.</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None/>
            </a:pPr>
            <a:r>
              <a:rPr lang="en">
                <a:solidFill>
                  <a:schemeClr val="lt1"/>
                </a:solidFill>
              </a:rPr>
              <a:t>Write data headlines to spot problematic issues before they happen. </a:t>
            </a:r>
            <a:br>
              <a:rPr lang="en">
                <a:solidFill>
                  <a:schemeClr val="lt1"/>
                </a:solidFill>
              </a:rPr>
            </a:br>
            <a:r>
              <a:rPr lang="en">
                <a:solidFill>
                  <a:schemeClr val="lt1"/>
                </a:solidFill>
              </a:rPr>
              <a:t>Use these headlines</a:t>
            </a:r>
            <a:r>
              <a:rPr lang="en">
                <a:solidFill>
                  <a:schemeClr val="lt1"/>
                </a:solidFill>
              </a:rPr>
              <a:t> to identify any data concerns.</a:t>
            </a:r>
            <a:endParaRPr>
              <a:solidFill>
                <a:schemeClr val="lt1"/>
              </a:solidFill>
            </a:endParaRPr>
          </a:p>
          <a:p>
            <a:pPr indent="0" lvl="0" marL="0" rtl="0" algn="l">
              <a:lnSpc>
                <a:spcPct val="115000"/>
              </a:lnSpc>
              <a:spcBef>
                <a:spcPts val="0"/>
              </a:spcBef>
              <a:spcAft>
                <a:spcPts val="0"/>
              </a:spcAft>
              <a:buNone/>
            </a:pPr>
            <a:r>
              <a:rPr lang="en">
                <a:solidFill>
                  <a:schemeClr val="lt1"/>
                </a:solidFill>
              </a:rPr>
              <a:t>Follow up with your engineering partners after the workshop. </a:t>
            </a:r>
            <a:endParaRPr>
              <a:solidFill>
                <a:srgbClr val="FFFFFF"/>
              </a:solidFill>
            </a:endParaRPr>
          </a:p>
        </p:txBody>
      </p:sp>
      <p:sp>
        <p:nvSpPr>
          <p:cNvPr id="1939" name="Google Shape;1939;p11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940" name="Google Shape;1940;p119">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44" name="Shape 1944"/>
        <p:cNvGrpSpPr/>
        <p:nvPr/>
      </p:nvGrpSpPr>
      <p:grpSpPr>
        <a:xfrm>
          <a:off x="0" y="0"/>
          <a:ext cx="0" cy="0"/>
          <a:chOff x="0" y="0"/>
          <a:chExt cx="0" cy="0"/>
        </a:xfrm>
      </p:grpSpPr>
      <p:sp>
        <p:nvSpPr>
          <p:cNvPr id="1945" name="Google Shape;1945;p12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Data headlines</a:t>
            </a:r>
            <a:endParaRPr b="1" sz="1200">
              <a:solidFill>
                <a:schemeClr val="accent2"/>
              </a:solidFill>
            </a:endParaRPr>
          </a:p>
        </p:txBody>
      </p:sp>
      <p:sp>
        <p:nvSpPr>
          <p:cNvPr id="1946" name="Google Shape;1946;p120"/>
          <p:cNvSpPr txBox="1"/>
          <p:nvPr/>
        </p:nvSpPr>
        <p:spPr>
          <a:xfrm>
            <a:off x="502625" y="214875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On the following slides, write potential data headlines based on your current or potential data collection, labeling, and maintenance practices.</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sz="1000">
              <a:solidFill>
                <a:schemeClr val="dk1"/>
              </a:solidFill>
            </a:endParaRPr>
          </a:p>
        </p:txBody>
      </p:sp>
      <p:sp>
        <p:nvSpPr>
          <p:cNvPr id="1947" name="Google Shape;1947;p120"/>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Avoid data disasters</a:t>
            </a:r>
            <a:endParaRPr b="1" sz="2500"/>
          </a:p>
        </p:txBody>
      </p:sp>
      <p:sp>
        <p:nvSpPr>
          <p:cNvPr id="1948" name="Google Shape;1948;p12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2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950" name="Google Shape;1950;p120"/>
          <p:cNvSpPr txBox="1"/>
          <p:nvPr/>
        </p:nvSpPr>
        <p:spPr>
          <a:xfrm>
            <a:off x="4397875" y="917350"/>
            <a:ext cx="4197900" cy="372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1000">
                <a:solidFill>
                  <a:schemeClr val="dk1"/>
                </a:solidFill>
              </a:rPr>
              <a:t>How do you get access to the data? Do you have permission?</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rPr lang="en" sz="1000">
                <a:solidFill>
                  <a:schemeClr val="dk1"/>
                </a:solidFill>
              </a:rPr>
              <a:t>What anonymization and/or aggregation techniques does your product use?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rPr lang="en" sz="1000">
                <a:solidFill>
                  <a:schemeClr val="dk1"/>
                </a:solidFill>
              </a:rPr>
              <a:t>What is the downstream, real-world effect of this model’s performance?</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rPr lang="en" sz="1000">
                <a:solidFill>
                  <a:schemeClr val="dk1"/>
                </a:solidFill>
              </a:rPr>
              <a:t>What data is missing that would adversely impact certain user groups?</a:t>
            </a:r>
            <a:endParaRPr sz="1000">
              <a:solidFill>
                <a:schemeClr val="dk1"/>
              </a:solidFill>
            </a:endParaRPr>
          </a:p>
          <a:p>
            <a:pPr indent="0" lvl="0" marL="0" rtl="0" algn="l">
              <a:lnSpc>
                <a:spcPct val="100000"/>
              </a:lnSpc>
              <a:spcBef>
                <a:spcPts val="1600"/>
              </a:spcBef>
              <a:spcAft>
                <a:spcPts val="0"/>
              </a:spcAft>
              <a:buNone/>
            </a:pPr>
            <a:r>
              <a:rPr lang="en" sz="1000">
                <a:solidFill>
                  <a:schemeClr val="dk1"/>
                </a:solidFill>
              </a:rPr>
              <a:t>Who are the humans involved collecting and/or labeling your data?</a:t>
            </a:r>
            <a:endParaRPr sz="1000">
              <a:solidFill>
                <a:schemeClr val="dk1"/>
              </a:solidFill>
            </a:endParaRPr>
          </a:p>
          <a:p>
            <a:pPr indent="0" lvl="0" marL="0" rtl="0" algn="l">
              <a:lnSpc>
                <a:spcPct val="100000"/>
              </a:lnSpc>
              <a:spcBef>
                <a:spcPts val="1600"/>
              </a:spcBef>
              <a:spcAft>
                <a:spcPts val="0"/>
              </a:spcAft>
              <a:buNone/>
            </a:pPr>
            <a:r>
              <a:rPr lang="en" sz="1000">
                <a:solidFill>
                  <a:schemeClr val="dk1"/>
                </a:solidFill>
              </a:rPr>
              <a:t>How are you compensating them for this critical work?</a:t>
            </a:r>
            <a:endParaRPr sz="1000">
              <a:solidFill>
                <a:schemeClr val="dk1"/>
              </a:solidFill>
            </a:endParaRPr>
          </a:p>
          <a:p>
            <a:pPr indent="0" lvl="0" marL="0" rtl="0" algn="l">
              <a:lnSpc>
                <a:spcPct val="100000"/>
              </a:lnSpc>
              <a:spcBef>
                <a:spcPts val="1600"/>
              </a:spcBef>
              <a:spcAft>
                <a:spcPts val="0"/>
              </a:spcAft>
              <a:buNone/>
            </a:pPr>
            <a:r>
              <a:rPr lang="en" sz="1000">
                <a:solidFill>
                  <a:schemeClr val="dk1"/>
                </a:solidFill>
              </a:rPr>
              <a:t>What risks are present for using data not originally intended for your use case?</a:t>
            </a:r>
            <a:endParaRPr sz="1000">
              <a:solidFill>
                <a:schemeClr val="dk1"/>
              </a:solidFill>
            </a:endParaRPr>
          </a:p>
          <a:p>
            <a:pPr indent="0" lvl="0" marL="0" rtl="0" algn="l">
              <a:lnSpc>
                <a:spcPct val="100000"/>
              </a:lnSpc>
              <a:spcBef>
                <a:spcPts val="1600"/>
              </a:spcBef>
              <a:spcAft>
                <a:spcPts val="0"/>
              </a:spcAft>
              <a:buNone/>
            </a:pPr>
            <a:r>
              <a:rPr lang="en" sz="1000">
                <a:solidFill>
                  <a:schemeClr val="dk1"/>
                </a:solidFill>
              </a:rPr>
              <a:t>Does your data reflect the real world? e.g. for image based systems does it include off center/blurry images? </a:t>
            </a:r>
            <a:endParaRPr sz="1000">
              <a:solidFill>
                <a:schemeClr val="dk1"/>
              </a:solidFill>
            </a:endParaRPr>
          </a:p>
          <a:p>
            <a:pPr indent="0" lvl="0" marL="0" rtl="0" algn="l">
              <a:lnSpc>
                <a:spcPct val="100000"/>
              </a:lnSpc>
              <a:spcBef>
                <a:spcPts val="1600"/>
              </a:spcBef>
              <a:spcAft>
                <a:spcPts val="0"/>
              </a:spcAft>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None/>
            </a:pPr>
            <a:r>
              <a:t/>
            </a:r>
            <a:endParaRPr sz="1000">
              <a:solidFill>
                <a:schemeClr val="dk1"/>
              </a:solidFill>
            </a:endParaRPr>
          </a:p>
          <a:p>
            <a:pPr indent="0" lvl="0" marL="0" rtl="0" algn="l">
              <a:lnSpc>
                <a:spcPct val="100000"/>
              </a:lnSpc>
              <a:spcBef>
                <a:spcPts val="1600"/>
              </a:spcBef>
              <a:spcAft>
                <a:spcPts val="0"/>
              </a:spcAft>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1600"/>
              </a:spcBef>
              <a:spcAft>
                <a:spcPts val="1600"/>
              </a:spcAft>
              <a:buClr>
                <a:schemeClr val="dk1"/>
              </a:buClr>
              <a:buSzPts val="1100"/>
              <a:buFont typeface="Arial"/>
              <a:buNone/>
            </a:pPr>
            <a:r>
              <a:t/>
            </a:r>
            <a:endParaRPr sz="1000">
              <a:solidFill>
                <a:schemeClr val="dk1"/>
              </a:solidFill>
            </a:endParaRPr>
          </a:p>
        </p:txBody>
      </p:sp>
      <p:sp>
        <p:nvSpPr>
          <p:cNvPr id="1951" name="Google Shape;1951;p120"/>
          <p:cNvSpPr txBox="1"/>
          <p:nvPr/>
        </p:nvSpPr>
        <p:spPr>
          <a:xfrm>
            <a:off x="4397875" y="442225"/>
            <a:ext cx="27990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Guiding questions</a:t>
            </a:r>
            <a:endParaRPr b="1" sz="800">
              <a:solidFill>
                <a:schemeClr val="accent2"/>
              </a:solidFill>
            </a:endParaRPr>
          </a:p>
        </p:txBody>
      </p:sp>
      <p:sp>
        <p:nvSpPr>
          <p:cNvPr id="1952" name="Google Shape;1952;p120">
            <a:hlinkClick r:id="rId3"/>
          </p:cNvPr>
          <p:cNvSpPr/>
          <p:nvPr/>
        </p:nvSpPr>
        <p:spPr>
          <a:xfrm>
            <a:off x="598200" y="33958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responsibly build my dataset?</a:t>
            </a:r>
            <a:endParaRPr b="1" sz="1000">
              <a:solidFill>
                <a:schemeClr val="lt1"/>
              </a:solidFill>
            </a:endParaRPr>
          </a:p>
        </p:txBody>
      </p:sp>
      <p:pic>
        <p:nvPicPr>
          <p:cNvPr id="1953" name="Google Shape;1953;p120">
            <a:hlinkClick r:id="rId4"/>
          </p:cNvPr>
          <p:cNvPicPr preferRelativeResize="0"/>
          <p:nvPr/>
        </p:nvPicPr>
        <p:blipFill rotWithShape="1">
          <a:blip r:embed="rId5">
            <a:alphaModFix/>
          </a:blip>
          <a:srcRect b="0" l="0" r="0" t="0"/>
          <a:stretch/>
        </p:blipFill>
        <p:spPr>
          <a:xfrm>
            <a:off x="2466558" y="3816169"/>
            <a:ext cx="264899" cy="264899"/>
          </a:xfrm>
          <a:prstGeom prst="rect">
            <a:avLst/>
          </a:prstGeom>
          <a:noFill/>
          <a:ln>
            <a:noFill/>
          </a:ln>
          <a:effectLst>
            <a:outerShdw blurRad="114300" rotWithShape="0" algn="bl" dir="2760000" dist="47625">
              <a:srgbClr val="000000">
                <a:alpha val="29000"/>
              </a:srgbClr>
            </a:outerShdw>
          </a:effectLst>
        </p:spPr>
      </p:pic>
      <p:sp>
        <p:nvSpPr>
          <p:cNvPr id="1954" name="Google Shape;1954;p12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6">
                  <a:extLst>
                    <a:ext uri="{A12FA001-AC4F-418D-AE19-62706E023703}">
                      <ahyp:hlinkClr val="tx"/>
                    </a:ext>
                  </a:extLst>
                </a:hlinkClick>
              </a:rPr>
              <a:t>People + AI Guidebook</a:t>
            </a:r>
            <a:endParaRPr sz="1000">
              <a:solidFill>
                <a:srgbClr val="999999"/>
              </a:solidFill>
            </a:endParaRPr>
          </a:p>
        </p:txBody>
      </p:sp>
      <p:pic>
        <p:nvPicPr>
          <p:cNvPr id="1955" name="Google Shape;1955;p120">
            <a:hlinkClick r:id="rId7"/>
          </p:cNvPr>
          <p:cNvPicPr preferRelativeResize="0"/>
          <p:nvPr/>
        </p:nvPicPr>
        <p:blipFill>
          <a:blip r:embed="rId8">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121"/>
          <p:cNvSpPr txBox="1"/>
          <p:nvPr/>
        </p:nvSpPr>
        <p:spPr>
          <a:xfrm>
            <a:off x="3026700" y="1177525"/>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Users of </a:t>
            </a:r>
            <a:r>
              <a:rPr b="1" lang="en" sz="1000">
                <a:solidFill>
                  <a:schemeClr val="dk1"/>
                </a:solidFill>
              </a:rPr>
              <a:t>Run app </a:t>
            </a:r>
            <a:r>
              <a:rPr lang="en" sz="1000">
                <a:solidFill>
                  <a:schemeClr val="dk1"/>
                </a:solidFill>
              </a:rPr>
              <a:t>horrified to learn it uses </a:t>
            </a:r>
            <a:r>
              <a:rPr b="1" lang="en" sz="1000">
                <a:solidFill>
                  <a:schemeClr val="dk1"/>
                </a:solidFill>
              </a:rPr>
              <a:t>gender data</a:t>
            </a:r>
            <a:r>
              <a:rPr lang="en" sz="1000">
                <a:solidFill>
                  <a:schemeClr val="dk1"/>
                </a:solidFill>
              </a:rPr>
              <a:t> to recommend shorter routes for women. </a:t>
            </a:r>
            <a:endParaRPr sz="1000">
              <a:solidFill>
                <a:schemeClr val="dk1"/>
              </a:solidFill>
            </a:endParaRPr>
          </a:p>
          <a:p>
            <a:pPr indent="0" lvl="0" marL="0" rtl="0" algn="l">
              <a:spcBef>
                <a:spcPts val="0"/>
              </a:spcBef>
              <a:spcAft>
                <a:spcPts val="0"/>
              </a:spcAft>
              <a:buNone/>
            </a:pPr>
            <a:r>
              <a:t/>
            </a:r>
            <a:endParaRPr i="1" sz="1000">
              <a:solidFill>
                <a:schemeClr val="dk1"/>
              </a:solidFill>
            </a:endParaRPr>
          </a:p>
        </p:txBody>
      </p:sp>
      <p:sp>
        <p:nvSpPr>
          <p:cNvPr id="1961" name="Google Shape;1961;p121"/>
          <p:cNvSpPr txBox="1"/>
          <p:nvPr/>
        </p:nvSpPr>
        <p:spPr>
          <a:xfrm>
            <a:off x="513845" y="442225"/>
            <a:ext cx="3752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1"/>
                </a:solidFill>
              </a:rPr>
              <a:t>Example</a:t>
            </a:r>
            <a:r>
              <a:rPr b="1" lang="en" sz="1200">
                <a:solidFill>
                  <a:schemeClr val="accent2"/>
                </a:solidFill>
              </a:rPr>
              <a:t> </a:t>
            </a:r>
            <a:r>
              <a:rPr b="1" lang="en" sz="1200">
                <a:solidFill>
                  <a:schemeClr val="accent2"/>
                </a:solidFill>
              </a:rPr>
              <a:t>Data Disaster Headlines</a:t>
            </a:r>
            <a:endParaRPr b="1" sz="1200">
              <a:solidFill>
                <a:schemeClr val="accent2"/>
              </a:solidFill>
            </a:endParaRPr>
          </a:p>
        </p:txBody>
      </p:sp>
      <p:grpSp>
        <p:nvGrpSpPr>
          <p:cNvPr id="1962" name="Google Shape;1962;p121"/>
          <p:cNvGrpSpPr/>
          <p:nvPr/>
        </p:nvGrpSpPr>
        <p:grpSpPr>
          <a:xfrm>
            <a:off x="635638" y="1244863"/>
            <a:ext cx="1419900" cy="385200"/>
            <a:chOff x="145650" y="152388"/>
            <a:chExt cx="1419900" cy="385200"/>
          </a:xfrm>
        </p:grpSpPr>
        <p:sp>
          <p:nvSpPr>
            <p:cNvPr id="1963" name="Google Shape;1963;p121"/>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2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a:t>
              </a:r>
              <a:endParaRPr b="1" sz="800">
                <a:solidFill>
                  <a:srgbClr val="FFFFFF"/>
                </a:solidFill>
              </a:endParaRPr>
            </a:p>
          </p:txBody>
        </p:sp>
      </p:grpSp>
      <p:grpSp>
        <p:nvGrpSpPr>
          <p:cNvPr id="1965" name="Google Shape;1965;p121"/>
          <p:cNvGrpSpPr/>
          <p:nvPr/>
        </p:nvGrpSpPr>
        <p:grpSpPr>
          <a:xfrm>
            <a:off x="635638" y="1943063"/>
            <a:ext cx="1419900" cy="385200"/>
            <a:chOff x="145650" y="152388"/>
            <a:chExt cx="1419900" cy="385200"/>
          </a:xfrm>
        </p:grpSpPr>
        <p:sp>
          <p:nvSpPr>
            <p:cNvPr id="1966" name="Google Shape;1966;p121"/>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2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exclusion</a:t>
              </a:r>
              <a:endParaRPr b="1" sz="800">
                <a:solidFill>
                  <a:srgbClr val="FFFFFF"/>
                </a:solidFill>
              </a:endParaRPr>
            </a:p>
          </p:txBody>
        </p:sp>
      </p:grpSp>
      <p:sp>
        <p:nvSpPr>
          <p:cNvPr id="1968" name="Google Shape;1968;p121"/>
          <p:cNvSpPr txBox="1"/>
          <p:nvPr/>
        </p:nvSpPr>
        <p:spPr>
          <a:xfrm>
            <a:off x="3026700" y="2549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Calls to boycott </a:t>
            </a:r>
            <a:r>
              <a:rPr b="1" lang="en" sz="1000">
                <a:solidFill>
                  <a:schemeClr val="dk1"/>
                </a:solidFill>
              </a:rPr>
              <a:t>Run app</a:t>
            </a:r>
            <a:r>
              <a:rPr lang="en" sz="1000">
                <a:solidFill>
                  <a:schemeClr val="dk1"/>
                </a:solidFill>
              </a:rPr>
              <a:t> </a:t>
            </a:r>
            <a:r>
              <a:rPr b="1" lang="en" sz="1000">
                <a:solidFill>
                  <a:schemeClr val="dk1"/>
                </a:solidFill>
              </a:rPr>
              <a:t>over pressuring route labelers to test routes at night despite safety concerns.</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969" name="Google Shape;1969;p121"/>
          <p:cNvSpPr txBox="1"/>
          <p:nvPr/>
        </p:nvSpPr>
        <p:spPr>
          <a:xfrm>
            <a:off x="3026700" y="1863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Uproar over </a:t>
            </a:r>
            <a:r>
              <a:rPr b="1" lang="en" sz="1000">
                <a:solidFill>
                  <a:schemeClr val="dk1"/>
                </a:solidFill>
              </a:rPr>
              <a:t>Run app’</a:t>
            </a:r>
            <a:r>
              <a:rPr lang="en" sz="1000">
                <a:solidFill>
                  <a:schemeClr val="dk1"/>
                </a:solidFill>
              </a:rPr>
              <a:t>s lack of</a:t>
            </a:r>
            <a:r>
              <a:rPr b="1" lang="en" sz="1000">
                <a:solidFill>
                  <a:schemeClr val="dk1"/>
                </a:solidFill>
              </a:rPr>
              <a:t> rural street data </a:t>
            </a:r>
            <a:r>
              <a:rPr lang="en" sz="1000">
                <a:solidFill>
                  <a:schemeClr val="dk1"/>
                </a:solidFill>
              </a:rPr>
              <a:t>that excludes</a:t>
            </a:r>
            <a:r>
              <a:rPr b="1" lang="en" sz="1000">
                <a:solidFill>
                  <a:schemeClr val="dk1"/>
                </a:solidFill>
              </a:rPr>
              <a:t> users outside of major </a:t>
            </a:r>
            <a:r>
              <a:rPr b="1" lang="en" sz="1000">
                <a:solidFill>
                  <a:schemeClr val="dk1"/>
                </a:solidFill>
              </a:rPr>
              <a:t>cities</a:t>
            </a:r>
            <a:r>
              <a:rPr lang="en" sz="1000">
                <a:solidFill>
                  <a:schemeClr val="dk1"/>
                </a:solidFill>
              </a:rPr>
              <a:t>.</a:t>
            </a:r>
            <a:endParaRPr i="1" sz="1000">
              <a:solidFill>
                <a:schemeClr val="dk1"/>
              </a:solidFill>
            </a:endParaRPr>
          </a:p>
          <a:p>
            <a:pPr indent="0" lvl="0" marL="0" rtl="0" algn="l">
              <a:lnSpc>
                <a:spcPct val="115000"/>
              </a:lnSpc>
              <a:spcBef>
                <a:spcPts val="0"/>
              </a:spcBef>
              <a:spcAft>
                <a:spcPts val="800"/>
              </a:spcAft>
              <a:buClr>
                <a:srgbClr val="000000"/>
              </a:buClr>
              <a:buSzPts val="1100"/>
              <a:buFont typeface="Arial"/>
              <a:buNone/>
            </a:pPr>
            <a:r>
              <a:t/>
            </a:r>
            <a:endParaRPr sz="1000"/>
          </a:p>
        </p:txBody>
      </p:sp>
      <p:grpSp>
        <p:nvGrpSpPr>
          <p:cNvPr id="1970" name="Google Shape;1970;p121"/>
          <p:cNvGrpSpPr/>
          <p:nvPr/>
        </p:nvGrpSpPr>
        <p:grpSpPr>
          <a:xfrm>
            <a:off x="635638" y="2653288"/>
            <a:ext cx="1419900" cy="385200"/>
            <a:chOff x="145650" y="152388"/>
            <a:chExt cx="1419900" cy="385200"/>
          </a:xfrm>
        </p:grpSpPr>
        <p:sp>
          <p:nvSpPr>
            <p:cNvPr id="1971" name="Google Shape;1971;p121"/>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2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sp>
        <p:nvSpPr>
          <p:cNvPr id="1973" name="Google Shape;1973;p121"/>
          <p:cNvSpPr txBox="1"/>
          <p:nvPr/>
        </p:nvSpPr>
        <p:spPr>
          <a:xfrm>
            <a:off x="3026700" y="3290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 </a:t>
            </a:r>
            <a:r>
              <a:rPr lang="en" sz="1000">
                <a:solidFill>
                  <a:schemeClr val="dk1"/>
                </a:solidFill>
              </a:rPr>
              <a:t>cancelled over faulty </a:t>
            </a:r>
            <a:r>
              <a:rPr b="1" lang="en" sz="1000">
                <a:solidFill>
                  <a:schemeClr val="dk1"/>
                </a:solidFill>
              </a:rPr>
              <a:t>trail data</a:t>
            </a:r>
            <a:r>
              <a:rPr lang="en" sz="1000">
                <a:solidFill>
                  <a:schemeClr val="dk1"/>
                </a:solidFill>
              </a:rPr>
              <a:t>  used from </a:t>
            </a:r>
            <a:r>
              <a:rPr b="1" lang="en" sz="1000">
                <a:solidFill>
                  <a:schemeClr val="dk1"/>
                </a:solidFill>
              </a:rPr>
              <a:t>Parks Department</a:t>
            </a:r>
            <a:r>
              <a:rPr lang="en" sz="1000">
                <a:solidFill>
                  <a:schemeClr val="dk1"/>
                </a:solidFill>
              </a:rPr>
              <a:t> </a:t>
            </a:r>
            <a:r>
              <a:rPr b="1" lang="en" sz="1000">
                <a:solidFill>
                  <a:schemeClr val="dk1"/>
                </a:solidFill>
              </a:rPr>
              <a:t>without including wildlife encounter risks.</a:t>
            </a:r>
            <a:endParaRPr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1974" name="Google Shape;1974;p121"/>
          <p:cNvGrpSpPr/>
          <p:nvPr/>
        </p:nvGrpSpPr>
        <p:grpSpPr>
          <a:xfrm>
            <a:off x="635638" y="4061688"/>
            <a:ext cx="1419900" cy="385200"/>
            <a:chOff x="145650" y="152388"/>
            <a:chExt cx="1419900" cy="385200"/>
          </a:xfrm>
        </p:grpSpPr>
        <p:sp>
          <p:nvSpPr>
            <p:cNvPr id="1975" name="Google Shape;1975;p121"/>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2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fragility</a:t>
              </a:r>
              <a:endParaRPr b="1" sz="800">
                <a:solidFill>
                  <a:srgbClr val="FFFFFF"/>
                </a:solidFill>
              </a:endParaRPr>
            </a:p>
          </p:txBody>
        </p:sp>
      </p:grpSp>
      <p:grpSp>
        <p:nvGrpSpPr>
          <p:cNvPr id="1977" name="Google Shape;1977;p121"/>
          <p:cNvGrpSpPr/>
          <p:nvPr/>
        </p:nvGrpSpPr>
        <p:grpSpPr>
          <a:xfrm>
            <a:off x="635638" y="3357500"/>
            <a:ext cx="1419900" cy="385200"/>
            <a:chOff x="145650" y="152388"/>
            <a:chExt cx="1419900" cy="385200"/>
          </a:xfrm>
        </p:grpSpPr>
        <p:sp>
          <p:nvSpPr>
            <p:cNvPr id="1978" name="Google Shape;1978;p121"/>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2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Borrowed </a:t>
              </a:r>
              <a:r>
                <a:rPr b="1" lang="en" sz="800">
                  <a:solidFill>
                    <a:srgbClr val="FFFFFF"/>
                  </a:solidFill>
                </a:rPr>
                <a:t>Data</a:t>
              </a:r>
              <a:endParaRPr b="1" sz="800">
                <a:solidFill>
                  <a:srgbClr val="FFFFFF"/>
                </a:solidFill>
              </a:endParaRPr>
            </a:p>
          </p:txBody>
        </p:sp>
      </p:grpSp>
      <p:sp>
        <p:nvSpPr>
          <p:cNvPr id="1980" name="Google Shape;1980;p121"/>
          <p:cNvSpPr txBox="1"/>
          <p:nvPr/>
        </p:nvSpPr>
        <p:spPr>
          <a:xfrm>
            <a:off x="3026700" y="3994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 </a:t>
            </a:r>
            <a:r>
              <a:rPr lang="en" sz="1000">
                <a:solidFill>
                  <a:schemeClr val="dk1"/>
                </a:solidFill>
              </a:rPr>
              <a:t>down as team struggles to fix </a:t>
            </a:r>
            <a:r>
              <a:rPr b="1" lang="en" sz="1000">
                <a:solidFill>
                  <a:schemeClr val="dk1"/>
                </a:solidFill>
              </a:rPr>
              <a:t>route recommendations impacted by recent flooding in New Orleans.</a:t>
            </a:r>
            <a:endParaRPr b="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981" name="Google Shape;1981;p121"/>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21"/>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983" name="Google Shape;1983;p12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984" name="Google Shape;1984;p12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38" name="Google Shape;238;p2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239" name="Google Shape;239;p23"/>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Read the scenario</a:t>
            </a:r>
            <a:endParaRPr b="1" sz="2500"/>
          </a:p>
        </p:txBody>
      </p:sp>
      <p:sp>
        <p:nvSpPr>
          <p:cNvPr id="240" name="Google Shape;240;p23"/>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u="sng">
                <a:solidFill>
                  <a:schemeClr val="hlink"/>
                </a:solidFill>
                <a:hlinkClick r:id="rId6"/>
              </a:rPr>
              <a:t>Link to scenario</a:t>
            </a:r>
            <a:endParaRPr sz="1000"/>
          </a:p>
        </p:txBody>
      </p:sp>
      <p:sp>
        <p:nvSpPr>
          <p:cNvPr id="241" name="Google Shape;241;p2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43" name="Google Shape;243;p23"/>
          <p:cNvGrpSpPr/>
          <p:nvPr/>
        </p:nvGrpSpPr>
        <p:grpSpPr>
          <a:xfrm>
            <a:off x="8342666" y="184147"/>
            <a:ext cx="204348" cy="204348"/>
            <a:chOff x="710803" y="4142223"/>
            <a:chExt cx="329700" cy="329700"/>
          </a:xfrm>
        </p:grpSpPr>
        <p:sp>
          <p:nvSpPr>
            <p:cNvPr id="244" name="Google Shape;244;p2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 name="Google Shape;245;p23"/>
            <p:cNvGrpSpPr/>
            <p:nvPr/>
          </p:nvGrpSpPr>
          <p:grpSpPr>
            <a:xfrm>
              <a:off x="840400" y="4191349"/>
              <a:ext cx="128261" cy="155689"/>
              <a:chOff x="816561" y="4165464"/>
              <a:chExt cx="128261" cy="155689"/>
            </a:xfrm>
          </p:grpSpPr>
          <p:sp>
            <p:nvSpPr>
              <p:cNvPr id="246" name="Google Shape;246;p2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47" name="Google Shape;247;p2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9" name="Google Shape;249;p2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a:t>
            </a:r>
            <a:endParaRPr b="1" sz="1200">
              <a:solidFill>
                <a:schemeClr val="accent2"/>
              </a:solidFill>
            </a:endParaRPr>
          </a:p>
        </p:txBody>
      </p:sp>
      <p:grpSp>
        <p:nvGrpSpPr>
          <p:cNvPr id="250" name="Google Shape;250;p23"/>
          <p:cNvGrpSpPr/>
          <p:nvPr/>
        </p:nvGrpSpPr>
        <p:grpSpPr>
          <a:xfrm>
            <a:off x="6942900" y="3484800"/>
            <a:ext cx="2048700" cy="1506300"/>
            <a:chOff x="6942900" y="3484800"/>
            <a:chExt cx="2048700" cy="1506300"/>
          </a:xfrm>
        </p:grpSpPr>
        <p:sp>
          <p:nvSpPr>
            <p:cNvPr id="251" name="Google Shape;251;p23"/>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253" name="Google Shape;253;p23"/>
            <p:cNvSpPr txBox="1"/>
            <p:nvPr/>
          </p:nvSpPr>
          <p:spPr>
            <a:xfrm>
              <a:off x="7036500" y="3892525"/>
              <a:ext cx="1807500" cy="83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The default workshop agenda plans for 2 </a:t>
              </a:r>
              <a:r>
                <a:rPr lang="en" sz="1000">
                  <a:solidFill>
                    <a:srgbClr val="FFFFFF"/>
                  </a:solidFill>
                </a:rPr>
                <a:t>scenarios. Guidance for choosing the most relevant ones in the </a:t>
              </a:r>
              <a:r>
                <a:rPr lang="en" sz="1000" u="sng">
                  <a:solidFill>
                    <a:srgbClr val="FFFFFF"/>
                  </a:solidFill>
                  <a:hlinkClick r:id="rId7">
                    <a:extLst>
                      <a:ext uri="{A12FA001-AC4F-418D-AE19-62706E023703}">
                        <ahyp:hlinkClr val="tx"/>
                      </a:ext>
                    </a:extLst>
                  </a:hlinkClick>
                </a:rPr>
                <a:t>facilitator guide</a:t>
              </a:r>
              <a:r>
                <a:rPr lang="en" sz="1000">
                  <a:solidFill>
                    <a:srgbClr val="FFFFFF"/>
                  </a:solidFill>
                </a:rPr>
                <a:t>.</a:t>
              </a:r>
              <a:endParaRPr sz="1000">
                <a:solidFill>
                  <a:srgbClr val="FFFFFF"/>
                </a:solidFill>
              </a:endParaRPr>
            </a:p>
          </p:txBody>
        </p:sp>
        <p:sp>
          <p:nvSpPr>
            <p:cNvPr id="254" name="Google Shape;254;p23"/>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122"/>
          <p:cNvSpPr txBox="1"/>
          <p:nvPr/>
        </p:nvSpPr>
        <p:spPr>
          <a:xfrm>
            <a:off x="3026700" y="1177525"/>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1"/>
                </a:solidFill>
              </a:rPr>
              <a:t>Customers</a:t>
            </a:r>
            <a:r>
              <a:rPr i="1" lang="en" sz="1000">
                <a:solidFill>
                  <a:schemeClr val="dk1"/>
                </a:solidFill>
              </a:rPr>
              <a:t> of </a:t>
            </a:r>
            <a:r>
              <a:rPr b="1" i="1" lang="en" sz="1000">
                <a:solidFill>
                  <a:schemeClr val="dk1"/>
                </a:solidFill>
              </a:rPr>
              <a:t>{product}</a:t>
            </a:r>
            <a:r>
              <a:rPr i="1" lang="en" sz="1000">
                <a:solidFill>
                  <a:schemeClr val="dk1"/>
                </a:solidFill>
              </a:rPr>
              <a:t> horrified to learn it uses  </a:t>
            </a:r>
            <a:r>
              <a:rPr b="1" i="1" lang="en" sz="1000">
                <a:solidFill>
                  <a:schemeClr val="dk1"/>
                </a:solidFill>
              </a:rPr>
              <a:t>{sensitive data}</a:t>
            </a:r>
            <a:r>
              <a:rPr i="1" lang="en" sz="1000">
                <a:solidFill>
                  <a:schemeClr val="dk1"/>
                </a:solidFill>
              </a:rPr>
              <a:t>.</a:t>
            </a:r>
            <a:endParaRPr i="1" sz="1000">
              <a:solidFill>
                <a:schemeClr val="dk1"/>
              </a:solidFill>
            </a:endParaRPr>
          </a:p>
          <a:p>
            <a:pPr indent="0" lvl="0" marL="0" rtl="0" algn="l">
              <a:spcBef>
                <a:spcPts val="0"/>
              </a:spcBef>
              <a:spcAft>
                <a:spcPts val="0"/>
              </a:spcAft>
              <a:buNone/>
            </a:pPr>
            <a:r>
              <a:t/>
            </a:r>
            <a:endParaRPr i="1" sz="1000">
              <a:solidFill>
                <a:schemeClr val="dk1"/>
              </a:solidFill>
            </a:endParaRPr>
          </a:p>
        </p:txBody>
      </p:sp>
      <p:sp>
        <p:nvSpPr>
          <p:cNvPr id="1990" name="Google Shape;1990;p12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Data Disaster Headlines</a:t>
            </a:r>
            <a:endParaRPr b="1" sz="1200">
              <a:solidFill>
                <a:schemeClr val="accent2"/>
              </a:solidFill>
            </a:endParaRPr>
          </a:p>
        </p:txBody>
      </p:sp>
      <p:sp>
        <p:nvSpPr>
          <p:cNvPr id="1991" name="Google Shape;1991;p12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2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993" name="Google Shape;1993;p122"/>
          <p:cNvGrpSpPr/>
          <p:nvPr/>
        </p:nvGrpSpPr>
        <p:grpSpPr>
          <a:xfrm>
            <a:off x="8342666" y="184147"/>
            <a:ext cx="204348" cy="204348"/>
            <a:chOff x="710803" y="4142223"/>
            <a:chExt cx="329700" cy="329700"/>
          </a:xfrm>
        </p:grpSpPr>
        <p:sp>
          <p:nvSpPr>
            <p:cNvPr id="1994" name="Google Shape;1994;p12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5" name="Google Shape;1995;p122"/>
            <p:cNvGrpSpPr/>
            <p:nvPr/>
          </p:nvGrpSpPr>
          <p:grpSpPr>
            <a:xfrm>
              <a:off x="840400" y="4191349"/>
              <a:ext cx="128261" cy="155689"/>
              <a:chOff x="816561" y="4165464"/>
              <a:chExt cx="128261" cy="155689"/>
            </a:xfrm>
          </p:grpSpPr>
          <p:sp>
            <p:nvSpPr>
              <p:cNvPr id="1996" name="Google Shape;1996;p12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997" name="Google Shape;1997;p12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2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99" name="Google Shape;1999;p122"/>
          <p:cNvGrpSpPr/>
          <p:nvPr/>
        </p:nvGrpSpPr>
        <p:grpSpPr>
          <a:xfrm>
            <a:off x="635638" y="1244863"/>
            <a:ext cx="1419900" cy="385200"/>
            <a:chOff x="145650" y="152388"/>
            <a:chExt cx="1419900" cy="385200"/>
          </a:xfrm>
        </p:grpSpPr>
        <p:sp>
          <p:nvSpPr>
            <p:cNvPr id="2000" name="Google Shape;2000;p122"/>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2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a:t>
              </a:r>
              <a:endParaRPr b="1" sz="800">
                <a:solidFill>
                  <a:srgbClr val="FFFFFF"/>
                </a:solidFill>
              </a:endParaRPr>
            </a:p>
          </p:txBody>
        </p:sp>
      </p:grpSp>
      <p:grpSp>
        <p:nvGrpSpPr>
          <p:cNvPr id="2002" name="Google Shape;2002;p122"/>
          <p:cNvGrpSpPr/>
          <p:nvPr/>
        </p:nvGrpSpPr>
        <p:grpSpPr>
          <a:xfrm>
            <a:off x="635638" y="1943063"/>
            <a:ext cx="1419900" cy="385200"/>
            <a:chOff x="145650" y="152388"/>
            <a:chExt cx="1419900" cy="385200"/>
          </a:xfrm>
        </p:grpSpPr>
        <p:sp>
          <p:nvSpPr>
            <p:cNvPr id="2003" name="Google Shape;2003;p122"/>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2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exclusion</a:t>
              </a:r>
              <a:endParaRPr b="1" sz="800">
                <a:solidFill>
                  <a:srgbClr val="FFFFFF"/>
                </a:solidFill>
              </a:endParaRPr>
            </a:p>
          </p:txBody>
        </p:sp>
      </p:grpSp>
      <p:sp>
        <p:nvSpPr>
          <p:cNvPr id="2005" name="Google Shape;2005;p122"/>
          <p:cNvSpPr txBox="1"/>
          <p:nvPr/>
        </p:nvSpPr>
        <p:spPr>
          <a:xfrm>
            <a:off x="3026700" y="2549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1"/>
                </a:solidFill>
              </a:rPr>
              <a:t>Calls to boycott </a:t>
            </a:r>
            <a:r>
              <a:rPr b="1" i="1" lang="en" sz="1000">
                <a:solidFill>
                  <a:schemeClr val="dk1"/>
                </a:solidFill>
              </a:rPr>
              <a:t>{product} </a:t>
            </a:r>
            <a:r>
              <a:rPr i="1" lang="en" sz="1000">
                <a:solidFill>
                  <a:schemeClr val="dk1"/>
                </a:solidFill>
              </a:rPr>
              <a:t>over unfair treatment of </a:t>
            </a:r>
            <a:r>
              <a:rPr b="1" i="1" lang="en" sz="1000">
                <a:solidFill>
                  <a:schemeClr val="dk1"/>
                </a:solidFill>
              </a:rPr>
              <a:t>{data labelers}</a:t>
            </a:r>
            <a:r>
              <a:rPr i="1" lang="en" sz="1000">
                <a:solidFill>
                  <a:schemeClr val="dk1"/>
                </a:solidFill>
              </a:rPr>
              <a:t>.</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006" name="Google Shape;2006;p122"/>
          <p:cNvSpPr txBox="1"/>
          <p:nvPr/>
        </p:nvSpPr>
        <p:spPr>
          <a:xfrm>
            <a:off x="3026700" y="1863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1"/>
                </a:solidFill>
              </a:rPr>
              <a:t>Uproar over </a:t>
            </a:r>
            <a:r>
              <a:rPr b="1" i="1" lang="en" sz="1000">
                <a:solidFill>
                  <a:schemeClr val="dk1"/>
                </a:solidFill>
              </a:rPr>
              <a:t>{product}’</a:t>
            </a:r>
            <a:r>
              <a:rPr i="1" lang="en" sz="1000">
                <a:solidFill>
                  <a:schemeClr val="dk1"/>
                </a:solidFill>
              </a:rPr>
              <a:t>s lack of</a:t>
            </a:r>
            <a:r>
              <a:rPr b="1" i="1" lang="en" sz="1000">
                <a:solidFill>
                  <a:schemeClr val="dk1"/>
                </a:solidFill>
              </a:rPr>
              <a:t> {data type} </a:t>
            </a:r>
            <a:r>
              <a:rPr i="1" lang="en" sz="1000">
                <a:solidFill>
                  <a:schemeClr val="dk1"/>
                </a:solidFill>
              </a:rPr>
              <a:t>that excludes </a:t>
            </a:r>
            <a:r>
              <a:rPr b="1" i="1" lang="en" sz="1000">
                <a:solidFill>
                  <a:schemeClr val="dk1"/>
                </a:solidFill>
              </a:rPr>
              <a:t>{user group}</a:t>
            </a:r>
            <a:r>
              <a:rPr i="1" lang="en" sz="1000">
                <a:solidFill>
                  <a:schemeClr val="dk1"/>
                </a:solidFill>
              </a:rPr>
              <a:t>.</a:t>
            </a:r>
            <a:endParaRPr sz="1000"/>
          </a:p>
          <a:p>
            <a:pPr indent="0" lvl="0" marL="0" rtl="0" algn="l">
              <a:lnSpc>
                <a:spcPct val="115000"/>
              </a:lnSpc>
              <a:spcBef>
                <a:spcPts val="0"/>
              </a:spcBef>
              <a:spcAft>
                <a:spcPts val="800"/>
              </a:spcAft>
              <a:buClr>
                <a:srgbClr val="000000"/>
              </a:buClr>
              <a:buSzPts val="1100"/>
              <a:buFont typeface="Arial"/>
              <a:buNone/>
            </a:pPr>
            <a:r>
              <a:t/>
            </a:r>
            <a:endParaRPr sz="1000"/>
          </a:p>
        </p:txBody>
      </p:sp>
      <p:grpSp>
        <p:nvGrpSpPr>
          <p:cNvPr id="2007" name="Google Shape;2007;p122"/>
          <p:cNvGrpSpPr/>
          <p:nvPr/>
        </p:nvGrpSpPr>
        <p:grpSpPr>
          <a:xfrm>
            <a:off x="635638" y="2653288"/>
            <a:ext cx="1419900" cy="385200"/>
            <a:chOff x="145650" y="152388"/>
            <a:chExt cx="1419900" cy="385200"/>
          </a:xfrm>
        </p:grpSpPr>
        <p:sp>
          <p:nvSpPr>
            <p:cNvPr id="2008" name="Google Shape;2008;p122"/>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2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sp>
        <p:nvSpPr>
          <p:cNvPr id="2010" name="Google Shape;2010;p122"/>
          <p:cNvSpPr txBox="1"/>
          <p:nvPr/>
        </p:nvSpPr>
        <p:spPr>
          <a:xfrm>
            <a:off x="1716588" y="4061723"/>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sp>
        <p:nvSpPr>
          <p:cNvPr id="2011" name="Google Shape;2011;p122"/>
          <p:cNvSpPr txBox="1"/>
          <p:nvPr/>
        </p:nvSpPr>
        <p:spPr>
          <a:xfrm>
            <a:off x="3026700" y="3290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1"/>
                </a:solidFill>
              </a:rPr>
              <a:t>{Product} </a:t>
            </a:r>
            <a:r>
              <a:rPr i="1" lang="en" sz="1000">
                <a:solidFill>
                  <a:schemeClr val="dk1"/>
                </a:solidFill>
              </a:rPr>
              <a:t>cancelled over faulty </a:t>
            </a:r>
            <a:r>
              <a:rPr b="1" i="1" lang="en" sz="1000">
                <a:solidFill>
                  <a:schemeClr val="dk1"/>
                </a:solidFill>
              </a:rPr>
              <a:t>{data}</a:t>
            </a:r>
            <a:r>
              <a:rPr i="1" lang="en" sz="1000">
                <a:solidFill>
                  <a:schemeClr val="dk1"/>
                </a:solidFill>
              </a:rPr>
              <a:t> used from </a:t>
            </a:r>
            <a:r>
              <a:rPr b="1" i="1" lang="en" sz="1000">
                <a:solidFill>
                  <a:schemeClr val="dk1"/>
                </a:solidFill>
              </a:rPr>
              <a:t>{inappropriate source}</a:t>
            </a:r>
            <a:r>
              <a:rPr i="1" lang="en" sz="1000">
                <a:solidFill>
                  <a:schemeClr val="dk1"/>
                </a:solidFill>
              </a:rPr>
              <a:t>.</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012" name="Google Shape;2012;p122"/>
          <p:cNvGrpSpPr/>
          <p:nvPr/>
        </p:nvGrpSpPr>
        <p:grpSpPr>
          <a:xfrm>
            <a:off x="635638" y="4061688"/>
            <a:ext cx="1419900" cy="385200"/>
            <a:chOff x="145650" y="152388"/>
            <a:chExt cx="1419900" cy="385200"/>
          </a:xfrm>
        </p:grpSpPr>
        <p:sp>
          <p:nvSpPr>
            <p:cNvPr id="2013" name="Google Shape;2013;p122"/>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2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fragility</a:t>
              </a:r>
              <a:endParaRPr b="1" sz="800">
                <a:solidFill>
                  <a:srgbClr val="FFFFFF"/>
                </a:solidFill>
              </a:endParaRPr>
            </a:p>
          </p:txBody>
        </p:sp>
      </p:grpSp>
      <p:grpSp>
        <p:nvGrpSpPr>
          <p:cNvPr id="2015" name="Google Shape;2015;p122"/>
          <p:cNvGrpSpPr/>
          <p:nvPr/>
        </p:nvGrpSpPr>
        <p:grpSpPr>
          <a:xfrm>
            <a:off x="635638" y="3357500"/>
            <a:ext cx="1419900" cy="385200"/>
            <a:chOff x="145650" y="152388"/>
            <a:chExt cx="1419900" cy="385200"/>
          </a:xfrm>
        </p:grpSpPr>
        <p:sp>
          <p:nvSpPr>
            <p:cNvPr id="2016" name="Google Shape;2016;p122"/>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22"/>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Borrowed </a:t>
              </a:r>
              <a:r>
                <a:rPr b="1" lang="en" sz="800">
                  <a:solidFill>
                    <a:srgbClr val="FFFFFF"/>
                  </a:solidFill>
                </a:rPr>
                <a:t>Data</a:t>
              </a:r>
              <a:endParaRPr b="1" sz="800">
                <a:solidFill>
                  <a:srgbClr val="FFFFFF"/>
                </a:solidFill>
              </a:endParaRPr>
            </a:p>
          </p:txBody>
        </p:sp>
      </p:grpSp>
      <p:sp>
        <p:nvSpPr>
          <p:cNvPr id="2018" name="Google Shape;2018;p122"/>
          <p:cNvSpPr txBox="1"/>
          <p:nvPr/>
        </p:nvSpPr>
        <p:spPr>
          <a:xfrm>
            <a:off x="3026700" y="3994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1"/>
                </a:solidFill>
              </a:rPr>
              <a:t>{Product} </a:t>
            </a:r>
            <a:r>
              <a:rPr i="1" lang="en" sz="1000">
                <a:solidFill>
                  <a:schemeClr val="dk1"/>
                </a:solidFill>
              </a:rPr>
              <a:t>down as team struggles to fix </a:t>
            </a:r>
            <a:r>
              <a:rPr b="1" i="1" lang="en" sz="1000">
                <a:solidFill>
                  <a:schemeClr val="dk1"/>
                </a:solidFill>
              </a:rPr>
              <a:t>{key data input sources}.</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019" name="Google Shape;2019;p12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020" name="Google Shape;2020;p12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024" name="Shape 2024"/>
        <p:cNvGrpSpPr/>
        <p:nvPr/>
      </p:nvGrpSpPr>
      <p:grpSpPr>
        <a:xfrm>
          <a:off x="0" y="0"/>
          <a:ext cx="0" cy="0"/>
          <a:chOff x="0" y="0"/>
          <a:chExt cx="0" cy="0"/>
        </a:xfrm>
      </p:grpSpPr>
      <p:sp>
        <p:nvSpPr>
          <p:cNvPr id="2025" name="Google Shape;2025;p123"/>
          <p:cNvSpPr txBox="1"/>
          <p:nvPr/>
        </p:nvSpPr>
        <p:spPr>
          <a:xfrm>
            <a:off x="3026700" y="1177525"/>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a:t>
            </a:r>
            <a:r>
              <a:rPr lang="en" sz="1000">
                <a:solidFill>
                  <a:schemeClr val="dk1"/>
                </a:solidFill>
              </a:rPr>
              <a:t> champions essential data </a:t>
            </a:r>
            <a:r>
              <a:rPr b="1" lang="en" sz="1000">
                <a:solidFill>
                  <a:schemeClr val="dk1"/>
                </a:solidFill>
              </a:rPr>
              <a:t>by not using demographic data for route recommendations</a:t>
            </a:r>
            <a:r>
              <a:rPr lang="en" sz="1000">
                <a:solidFill>
                  <a:schemeClr val="dk1"/>
                </a:solidFill>
              </a:rPr>
              <a:t>.  </a:t>
            </a:r>
            <a:endParaRPr sz="1000"/>
          </a:p>
        </p:txBody>
      </p:sp>
      <p:grpSp>
        <p:nvGrpSpPr>
          <p:cNvPr id="2026" name="Google Shape;2026;p123"/>
          <p:cNvGrpSpPr/>
          <p:nvPr/>
        </p:nvGrpSpPr>
        <p:grpSpPr>
          <a:xfrm>
            <a:off x="635638" y="1244863"/>
            <a:ext cx="1419900" cy="385200"/>
            <a:chOff x="145650" y="152388"/>
            <a:chExt cx="1419900" cy="385200"/>
          </a:xfrm>
        </p:grpSpPr>
        <p:sp>
          <p:nvSpPr>
            <p:cNvPr id="2027" name="Google Shape;2027;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a:t>
              </a:r>
              <a:endParaRPr b="1" sz="800">
                <a:solidFill>
                  <a:srgbClr val="FFFFFF"/>
                </a:solidFill>
              </a:endParaRPr>
            </a:p>
          </p:txBody>
        </p:sp>
      </p:grpSp>
      <p:grpSp>
        <p:nvGrpSpPr>
          <p:cNvPr id="2029" name="Google Shape;2029;p123"/>
          <p:cNvGrpSpPr/>
          <p:nvPr/>
        </p:nvGrpSpPr>
        <p:grpSpPr>
          <a:xfrm>
            <a:off x="635638" y="1943063"/>
            <a:ext cx="1419900" cy="385200"/>
            <a:chOff x="145650" y="152388"/>
            <a:chExt cx="1419900" cy="385200"/>
          </a:xfrm>
        </p:grpSpPr>
        <p:sp>
          <p:nvSpPr>
            <p:cNvPr id="2030" name="Google Shape;2030;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inclusion</a:t>
              </a:r>
              <a:endParaRPr b="1" sz="800">
                <a:solidFill>
                  <a:srgbClr val="FFFFFF"/>
                </a:solidFill>
              </a:endParaRPr>
            </a:p>
          </p:txBody>
        </p:sp>
      </p:grpSp>
      <p:sp>
        <p:nvSpPr>
          <p:cNvPr id="2032" name="Google Shape;2032;p123"/>
          <p:cNvSpPr txBox="1"/>
          <p:nvPr/>
        </p:nvSpPr>
        <p:spPr>
          <a:xfrm>
            <a:off x="3026700" y="2549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 </a:t>
            </a:r>
            <a:r>
              <a:rPr lang="en" sz="1000">
                <a:solidFill>
                  <a:schemeClr val="dk1"/>
                </a:solidFill>
              </a:rPr>
              <a:t>prioritizes </a:t>
            </a:r>
            <a:r>
              <a:rPr b="1" lang="en" sz="1000">
                <a:solidFill>
                  <a:schemeClr val="dk1"/>
                </a:solidFill>
              </a:rPr>
              <a:t>route labeler safety</a:t>
            </a:r>
            <a:r>
              <a:rPr lang="en" sz="1000">
                <a:solidFill>
                  <a:schemeClr val="dk1"/>
                </a:solidFill>
              </a:rPr>
              <a:t> by </a:t>
            </a:r>
            <a:r>
              <a:rPr b="1" lang="en" sz="1000">
                <a:solidFill>
                  <a:schemeClr val="dk1"/>
                </a:solidFill>
              </a:rPr>
              <a:t>making nighttime route verification optional.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033" name="Google Shape;2033;p123"/>
          <p:cNvSpPr txBox="1"/>
          <p:nvPr/>
        </p:nvSpPr>
        <p:spPr>
          <a:xfrm>
            <a:off x="3026700" y="1863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Praise for </a:t>
            </a:r>
            <a:r>
              <a:rPr b="1" lang="en" sz="1000">
                <a:solidFill>
                  <a:schemeClr val="dk1"/>
                </a:solidFill>
              </a:rPr>
              <a:t>Run app’</a:t>
            </a:r>
            <a:r>
              <a:rPr lang="en" sz="1000">
                <a:solidFill>
                  <a:schemeClr val="dk1"/>
                </a:solidFill>
              </a:rPr>
              <a:t>s inclusion of</a:t>
            </a:r>
            <a:r>
              <a:rPr b="1" lang="en" sz="1000">
                <a:solidFill>
                  <a:schemeClr val="dk1"/>
                </a:solidFill>
              </a:rPr>
              <a:t> all mapped street data </a:t>
            </a:r>
            <a:r>
              <a:rPr lang="en" sz="1000">
                <a:solidFill>
                  <a:schemeClr val="dk1"/>
                </a:solidFill>
              </a:rPr>
              <a:t>that benefits</a:t>
            </a:r>
            <a:r>
              <a:rPr b="1" lang="en" sz="1000">
                <a:solidFill>
                  <a:schemeClr val="dk1"/>
                </a:solidFill>
              </a:rPr>
              <a:t> users in rural areas</a:t>
            </a:r>
            <a:r>
              <a:rPr lang="en" sz="1000">
                <a:solidFill>
                  <a:schemeClr val="dk1"/>
                </a:solidFill>
              </a:rPr>
              <a:t>.</a:t>
            </a:r>
            <a:endParaRPr sz="1000">
              <a:solidFill>
                <a:schemeClr val="dk1"/>
              </a:solidFill>
            </a:endParaRPr>
          </a:p>
          <a:p>
            <a:pPr indent="0" lvl="0" marL="0" rtl="0" algn="l">
              <a:lnSpc>
                <a:spcPct val="115000"/>
              </a:lnSpc>
              <a:spcBef>
                <a:spcPts val="0"/>
              </a:spcBef>
              <a:spcAft>
                <a:spcPts val="800"/>
              </a:spcAft>
              <a:buClr>
                <a:srgbClr val="000000"/>
              </a:buClr>
              <a:buSzPts val="1100"/>
              <a:buFont typeface="Arial"/>
              <a:buNone/>
            </a:pPr>
            <a:r>
              <a:t/>
            </a:r>
            <a:endParaRPr sz="1000"/>
          </a:p>
        </p:txBody>
      </p:sp>
      <p:grpSp>
        <p:nvGrpSpPr>
          <p:cNvPr id="2034" name="Google Shape;2034;p123"/>
          <p:cNvGrpSpPr/>
          <p:nvPr/>
        </p:nvGrpSpPr>
        <p:grpSpPr>
          <a:xfrm>
            <a:off x="635638" y="2653288"/>
            <a:ext cx="1419900" cy="385200"/>
            <a:chOff x="145650" y="152388"/>
            <a:chExt cx="1419900" cy="385200"/>
          </a:xfrm>
        </p:grpSpPr>
        <p:sp>
          <p:nvSpPr>
            <p:cNvPr id="2035" name="Google Shape;2035;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sp>
        <p:nvSpPr>
          <p:cNvPr id="2037" name="Google Shape;2037;p123"/>
          <p:cNvSpPr txBox="1"/>
          <p:nvPr/>
        </p:nvSpPr>
        <p:spPr>
          <a:xfrm>
            <a:off x="3026700" y="3290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a:t>
            </a:r>
            <a:r>
              <a:rPr lang="en" sz="1000">
                <a:solidFill>
                  <a:schemeClr val="dk1"/>
                </a:solidFill>
              </a:rPr>
              <a:t> responsibly used </a:t>
            </a:r>
            <a:r>
              <a:rPr b="1" lang="en" sz="1000">
                <a:solidFill>
                  <a:schemeClr val="dk1"/>
                </a:solidFill>
              </a:rPr>
              <a:t>trail data</a:t>
            </a:r>
            <a:r>
              <a:rPr lang="en" sz="1000">
                <a:solidFill>
                  <a:schemeClr val="dk1"/>
                </a:solidFill>
              </a:rPr>
              <a:t> from </a:t>
            </a:r>
            <a:r>
              <a:rPr b="1" lang="en" sz="1000">
                <a:solidFill>
                  <a:schemeClr val="dk1"/>
                </a:solidFill>
              </a:rPr>
              <a:t>Parks Departments </a:t>
            </a:r>
            <a:r>
              <a:rPr lang="en" sz="1000">
                <a:solidFill>
                  <a:schemeClr val="dk1"/>
                </a:solidFill>
              </a:rPr>
              <a:t>by</a:t>
            </a:r>
            <a:r>
              <a:rPr b="1" lang="en" sz="1000">
                <a:solidFill>
                  <a:schemeClr val="dk1"/>
                </a:solidFill>
              </a:rPr>
              <a:t> including notification for wildlife sightings</a:t>
            </a:r>
            <a:r>
              <a:rPr lang="en" sz="1000">
                <a:solidFill>
                  <a:schemeClr val="dk1"/>
                </a:solidFill>
              </a:rPr>
              <a:t>.</a:t>
            </a:r>
            <a:endParaRPr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038" name="Google Shape;2038;p123"/>
          <p:cNvGrpSpPr/>
          <p:nvPr/>
        </p:nvGrpSpPr>
        <p:grpSpPr>
          <a:xfrm>
            <a:off x="635638" y="4061688"/>
            <a:ext cx="1419900" cy="385200"/>
            <a:chOff x="145650" y="152388"/>
            <a:chExt cx="1419900" cy="385200"/>
          </a:xfrm>
        </p:grpSpPr>
        <p:sp>
          <p:nvSpPr>
            <p:cNvPr id="2039" name="Google Shape;2039;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robustness</a:t>
              </a:r>
              <a:endParaRPr b="1" sz="800">
                <a:solidFill>
                  <a:srgbClr val="FFFFFF"/>
                </a:solidFill>
              </a:endParaRPr>
            </a:p>
          </p:txBody>
        </p:sp>
      </p:grpSp>
      <p:grpSp>
        <p:nvGrpSpPr>
          <p:cNvPr id="2041" name="Google Shape;2041;p123"/>
          <p:cNvGrpSpPr/>
          <p:nvPr/>
        </p:nvGrpSpPr>
        <p:grpSpPr>
          <a:xfrm>
            <a:off x="635638" y="3357500"/>
            <a:ext cx="1419900" cy="385200"/>
            <a:chOff x="145650" y="152388"/>
            <a:chExt cx="1419900" cy="385200"/>
          </a:xfrm>
        </p:grpSpPr>
        <p:sp>
          <p:nvSpPr>
            <p:cNvPr id="2042" name="Google Shape;2042;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transferability</a:t>
              </a:r>
              <a:endParaRPr b="1" sz="800">
                <a:solidFill>
                  <a:srgbClr val="FFFFFF"/>
                </a:solidFill>
              </a:endParaRPr>
            </a:p>
          </p:txBody>
        </p:sp>
      </p:grpSp>
      <p:sp>
        <p:nvSpPr>
          <p:cNvPr id="2044" name="Google Shape;2044;p123"/>
          <p:cNvSpPr txBox="1"/>
          <p:nvPr/>
        </p:nvSpPr>
        <p:spPr>
          <a:xfrm>
            <a:off x="3026700" y="3994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Run app </a:t>
            </a:r>
            <a:r>
              <a:rPr lang="en" sz="1000">
                <a:solidFill>
                  <a:schemeClr val="dk1"/>
                </a:solidFill>
              </a:rPr>
              <a:t>outperforms competitors thanks to </a:t>
            </a:r>
            <a:r>
              <a:rPr b="1" lang="en" sz="1000">
                <a:solidFill>
                  <a:schemeClr val="dk1"/>
                </a:solidFill>
              </a:rPr>
              <a:t>updating route data</a:t>
            </a:r>
            <a:r>
              <a:rPr lang="en" sz="1000">
                <a:solidFill>
                  <a:schemeClr val="dk1"/>
                </a:solidFill>
              </a:rPr>
              <a:t> in response to </a:t>
            </a:r>
            <a:r>
              <a:rPr b="1" lang="en" sz="1000">
                <a:solidFill>
                  <a:schemeClr val="dk1"/>
                </a:solidFill>
              </a:rPr>
              <a:t>local road closures. </a:t>
            </a:r>
            <a:endParaRPr b="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045" name="Google Shape;2045;p123"/>
          <p:cNvGrpSpPr/>
          <p:nvPr/>
        </p:nvGrpSpPr>
        <p:grpSpPr>
          <a:xfrm>
            <a:off x="635638" y="1244863"/>
            <a:ext cx="1419900" cy="385200"/>
            <a:chOff x="145650" y="152388"/>
            <a:chExt cx="1419900" cy="385200"/>
          </a:xfrm>
        </p:grpSpPr>
        <p:sp>
          <p:nvSpPr>
            <p:cNvPr id="2046" name="Google Shape;2046;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 breach</a:t>
              </a:r>
              <a:endParaRPr b="1" sz="800">
                <a:solidFill>
                  <a:srgbClr val="FFFFFF"/>
                </a:solidFill>
              </a:endParaRPr>
            </a:p>
          </p:txBody>
        </p:sp>
      </p:grpSp>
      <p:grpSp>
        <p:nvGrpSpPr>
          <p:cNvPr id="2048" name="Google Shape;2048;p123"/>
          <p:cNvGrpSpPr/>
          <p:nvPr/>
        </p:nvGrpSpPr>
        <p:grpSpPr>
          <a:xfrm>
            <a:off x="635638" y="1943063"/>
            <a:ext cx="1419900" cy="385200"/>
            <a:chOff x="145650" y="152388"/>
            <a:chExt cx="1419900" cy="385200"/>
          </a:xfrm>
        </p:grpSpPr>
        <p:sp>
          <p:nvSpPr>
            <p:cNvPr id="2049" name="Google Shape;2049;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exclusion</a:t>
              </a:r>
              <a:endParaRPr b="1" sz="800">
                <a:solidFill>
                  <a:srgbClr val="FFFFFF"/>
                </a:solidFill>
              </a:endParaRPr>
            </a:p>
          </p:txBody>
        </p:sp>
      </p:grpSp>
      <p:grpSp>
        <p:nvGrpSpPr>
          <p:cNvPr id="2051" name="Google Shape;2051;p123"/>
          <p:cNvGrpSpPr/>
          <p:nvPr/>
        </p:nvGrpSpPr>
        <p:grpSpPr>
          <a:xfrm>
            <a:off x="635638" y="2653288"/>
            <a:ext cx="1419900" cy="385200"/>
            <a:chOff x="145650" y="152388"/>
            <a:chExt cx="1419900" cy="385200"/>
          </a:xfrm>
        </p:grpSpPr>
        <p:sp>
          <p:nvSpPr>
            <p:cNvPr id="2052" name="Google Shape;2052;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grpSp>
        <p:nvGrpSpPr>
          <p:cNvPr id="2054" name="Google Shape;2054;p123"/>
          <p:cNvGrpSpPr/>
          <p:nvPr/>
        </p:nvGrpSpPr>
        <p:grpSpPr>
          <a:xfrm>
            <a:off x="635638" y="4061688"/>
            <a:ext cx="1419900" cy="385200"/>
            <a:chOff x="145650" y="152388"/>
            <a:chExt cx="1419900" cy="385200"/>
          </a:xfrm>
        </p:grpSpPr>
        <p:sp>
          <p:nvSpPr>
            <p:cNvPr id="2055" name="Google Shape;2055;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fragility</a:t>
              </a:r>
              <a:endParaRPr b="1" sz="800">
                <a:solidFill>
                  <a:srgbClr val="FFFFFF"/>
                </a:solidFill>
              </a:endParaRPr>
            </a:p>
          </p:txBody>
        </p:sp>
      </p:grpSp>
      <p:grpSp>
        <p:nvGrpSpPr>
          <p:cNvPr id="2057" name="Google Shape;2057;p123"/>
          <p:cNvGrpSpPr/>
          <p:nvPr/>
        </p:nvGrpSpPr>
        <p:grpSpPr>
          <a:xfrm>
            <a:off x="635638" y="3357500"/>
            <a:ext cx="1419900" cy="385200"/>
            <a:chOff x="145650" y="152388"/>
            <a:chExt cx="1419900" cy="385200"/>
          </a:xfrm>
        </p:grpSpPr>
        <p:sp>
          <p:nvSpPr>
            <p:cNvPr id="2058" name="Google Shape;2058;p123"/>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23"/>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Borrowed Data</a:t>
              </a:r>
              <a:endParaRPr b="1" sz="800">
                <a:solidFill>
                  <a:srgbClr val="FFFFFF"/>
                </a:solidFill>
              </a:endParaRPr>
            </a:p>
          </p:txBody>
        </p:sp>
      </p:grpSp>
      <p:sp>
        <p:nvSpPr>
          <p:cNvPr id="2060" name="Google Shape;2060;p123"/>
          <p:cNvSpPr txBox="1"/>
          <p:nvPr/>
        </p:nvSpPr>
        <p:spPr>
          <a:xfrm>
            <a:off x="513845" y="442225"/>
            <a:ext cx="3752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1"/>
                </a:solidFill>
              </a:rPr>
              <a:t>Example</a:t>
            </a:r>
            <a:r>
              <a:rPr b="1" lang="en" sz="1200">
                <a:solidFill>
                  <a:schemeClr val="accent2"/>
                </a:solidFill>
              </a:rPr>
              <a:t> Flip the script: Data Disaster Headlines</a:t>
            </a:r>
            <a:endParaRPr b="1" sz="1200">
              <a:solidFill>
                <a:schemeClr val="accent2"/>
              </a:solidFill>
            </a:endParaRPr>
          </a:p>
        </p:txBody>
      </p:sp>
      <p:sp>
        <p:nvSpPr>
          <p:cNvPr id="2061" name="Google Shape;2061;p123"/>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23"/>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2063" name="Google Shape;2063;p12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064" name="Google Shape;2064;p12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8" name="Shape 2068"/>
        <p:cNvGrpSpPr/>
        <p:nvPr/>
      </p:nvGrpSpPr>
      <p:grpSpPr>
        <a:xfrm>
          <a:off x="0" y="0"/>
          <a:ext cx="0" cy="0"/>
          <a:chOff x="0" y="0"/>
          <a:chExt cx="0" cy="0"/>
        </a:xfrm>
      </p:grpSpPr>
      <p:sp>
        <p:nvSpPr>
          <p:cNvPr id="2069" name="Google Shape;2069;p124"/>
          <p:cNvSpPr txBox="1"/>
          <p:nvPr/>
        </p:nvSpPr>
        <p:spPr>
          <a:xfrm>
            <a:off x="3026700" y="1177525"/>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1"/>
                </a:solidFill>
              </a:rPr>
              <a:t>{Product}</a:t>
            </a:r>
            <a:r>
              <a:rPr i="1" lang="en" sz="1000">
                <a:solidFill>
                  <a:schemeClr val="dk1"/>
                </a:solidFill>
              </a:rPr>
              <a:t> champions essential data by limiting use of  </a:t>
            </a:r>
            <a:r>
              <a:rPr b="1" i="1" lang="en" sz="1000">
                <a:solidFill>
                  <a:schemeClr val="dk1"/>
                </a:solidFill>
              </a:rPr>
              <a:t>{sensitive data}</a:t>
            </a:r>
            <a:r>
              <a:rPr i="1" lang="en" sz="1000">
                <a:solidFill>
                  <a:schemeClr val="dk1"/>
                </a:solidFill>
              </a:rPr>
              <a:t>.</a:t>
            </a:r>
            <a:endParaRPr sz="1000"/>
          </a:p>
          <a:p>
            <a:pPr indent="0" lvl="0" marL="0" rtl="0" algn="l">
              <a:lnSpc>
                <a:spcPct val="115000"/>
              </a:lnSpc>
              <a:spcBef>
                <a:spcPts val="0"/>
              </a:spcBef>
              <a:spcAft>
                <a:spcPts val="800"/>
              </a:spcAft>
              <a:buClr>
                <a:srgbClr val="000000"/>
              </a:buClr>
              <a:buSzPts val="1100"/>
              <a:buFont typeface="Arial"/>
              <a:buNone/>
            </a:pPr>
            <a:r>
              <a:t/>
            </a:r>
            <a:endParaRPr sz="1000"/>
          </a:p>
        </p:txBody>
      </p:sp>
      <p:sp>
        <p:nvSpPr>
          <p:cNvPr id="2070" name="Google Shape;2070;p124"/>
          <p:cNvSpPr txBox="1"/>
          <p:nvPr/>
        </p:nvSpPr>
        <p:spPr>
          <a:xfrm>
            <a:off x="513845" y="442225"/>
            <a:ext cx="38508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Flip the script: Data Diligence Headlines</a:t>
            </a:r>
            <a:endParaRPr b="1" sz="1200">
              <a:solidFill>
                <a:schemeClr val="accent2"/>
              </a:solidFill>
            </a:endParaRPr>
          </a:p>
        </p:txBody>
      </p:sp>
      <p:sp>
        <p:nvSpPr>
          <p:cNvPr id="2071" name="Google Shape;2071;p12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2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073" name="Google Shape;2073;p124"/>
          <p:cNvGrpSpPr/>
          <p:nvPr/>
        </p:nvGrpSpPr>
        <p:grpSpPr>
          <a:xfrm>
            <a:off x="8342666" y="184147"/>
            <a:ext cx="204348" cy="204348"/>
            <a:chOff x="710803" y="4142223"/>
            <a:chExt cx="329700" cy="329700"/>
          </a:xfrm>
        </p:grpSpPr>
        <p:sp>
          <p:nvSpPr>
            <p:cNvPr id="2074" name="Google Shape;2074;p12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5" name="Google Shape;2075;p124"/>
            <p:cNvGrpSpPr/>
            <p:nvPr/>
          </p:nvGrpSpPr>
          <p:grpSpPr>
            <a:xfrm>
              <a:off x="840400" y="4191349"/>
              <a:ext cx="128261" cy="155689"/>
              <a:chOff x="816561" y="4165464"/>
              <a:chExt cx="128261" cy="155689"/>
            </a:xfrm>
          </p:grpSpPr>
          <p:sp>
            <p:nvSpPr>
              <p:cNvPr id="2076" name="Google Shape;2076;p12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077" name="Google Shape;2077;p12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2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79" name="Google Shape;2079;p124"/>
          <p:cNvGrpSpPr/>
          <p:nvPr/>
        </p:nvGrpSpPr>
        <p:grpSpPr>
          <a:xfrm>
            <a:off x="635638" y="1244863"/>
            <a:ext cx="1419900" cy="385200"/>
            <a:chOff x="145650" y="152388"/>
            <a:chExt cx="1419900" cy="385200"/>
          </a:xfrm>
        </p:grpSpPr>
        <p:sp>
          <p:nvSpPr>
            <p:cNvPr id="2080" name="Google Shape;2080;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a:t>
              </a:r>
              <a:endParaRPr b="1" sz="800">
                <a:solidFill>
                  <a:srgbClr val="FFFFFF"/>
                </a:solidFill>
              </a:endParaRPr>
            </a:p>
          </p:txBody>
        </p:sp>
      </p:grpSp>
      <p:grpSp>
        <p:nvGrpSpPr>
          <p:cNvPr id="2082" name="Google Shape;2082;p124"/>
          <p:cNvGrpSpPr/>
          <p:nvPr/>
        </p:nvGrpSpPr>
        <p:grpSpPr>
          <a:xfrm>
            <a:off x="635638" y="1943063"/>
            <a:ext cx="1419900" cy="385200"/>
            <a:chOff x="145650" y="152388"/>
            <a:chExt cx="1419900" cy="385200"/>
          </a:xfrm>
        </p:grpSpPr>
        <p:sp>
          <p:nvSpPr>
            <p:cNvPr id="2083" name="Google Shape;2083;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inclusion</a:t>
              </a:r>
              <a:endParaRPr b="1" sz="800">
                <a:solidFill>
                  <a:srgbClr val="FFFFFF"/>
                </a:solidFill>
              </a:endParaRPr>
            </a:p>
          </p:txBody>
        </p:sp>
      </p:grpSp>
      <p:sp>
        <p:nvSpPr>
          <p:cNvPr id="2085" name="Google Shape;2085;p124"/>
          <p:cNvSpPr txBox="1"/>
          <p:nvPr/>
        </p:nvSpPr>
        <p:spPr>
          <a:xfrm>
            <a:off x="3026700" y="2549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1000">
                <a:solidFill>
                  <a:schemeClr val="dk1"/>
                </a:solidFill>
              </a:rPr>
              <a:t>{Product} </a:t>
            </a:r>
            <a:r>
              <a:rPr i="1" lang="en" sz="1000">
                <a:solidFill>
                  <a:schemeClr val="dk1"/>
                </a:solidFill>
              </a:rPr>
              <a:t>sets the bar for </a:t>
            </a:r>
            <a:r>
              <a:rPr b="1" i="1" lang="en" sz="1000">
                <a:solidFill>
                  <a:schemeClr val="dk1"/>
                </a:solidFill>
              </a:rPr>
              <a:t>{humans doing data collection/labeling} </a:t>
            </a:r>
            <a:r>
              <a:rPr i="1" lang="en" sz="1000">
                <a:solidFill>
                  <a:schemeClr val="dk1"/>
                </a:solidFill>
              </a:rPr>
              <a:t>by </a:t>
            </a:r>
            <a:r>
              <a:rPr b="1" i="1" lang="en" sz="1000">
                <a:solidFill>
                  <a:schemeClr val="dk1"/>
                </a:solidFill>
              </a:rPr>
              <a:t>{action taken to compensate fairly}</a:t>
            </a:r>
            <a:r>
              <a:rPr i="1" lang="en" sz="1000">
                <a:solidFill>
                  <a:schemeClr val="dk1"/>
                </a:solidFill>
              </a:rPr>
              <a:t>.</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086" name="Google Shape;2086;p124"/>
          <p:cNvSpPr txBox="1"/>
          <p:nvPr/>
        </p:nvSpPr>
        <p:spPr>
          <a:xfrm>
            <a:off x="3026700" y="1863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000">
                <a:solidFill>
                  <a:schemeClr val="dk1"/>
                </a:solidFill>
              </a:rPr>
              <a:t>Praise for </a:t>
            </a:r>
            <a:r>
              <a:rPr b="1" i="1" lang="en" sz="1000">
                <a:solidFill>
                  <a:schemeClr val="dk1"/>
                </a:solidFill>
              </a:rPr>
              <a:t>{product}’</a:t>
            </a:r>
            <a:r>
              <a:rPr i="1" lang="en" sz="1000">
                <a:solidFill>
                  <a:schemeClr val="dk1"/>
                </a:solidFill>
              </a:rPr>
              <a:t>s inclusion of</a:t>
            </a:r>
            <a:r>
              <a:rPr b="1" i="1" lang="en" sz="1000">
                <a:solidFill>
                  <a:schemeClr val="dk1"/>
                </a:solidFill>
              </a:rPr>
              <a:t> {data type} </a:t>
            </a:r>
            <a:r>
              <a:rPr i="1" lang="en" sz="1000">
                <a:solidFill>
                  <a:schemeClr val="dk1"/>
                </a:solidFill>
              </a:rPr>
              <a:t>that benefits </a:t>
            </a:r>
            <a:r>
              <a:rPr b="1" i="1" lang="en" sz="1000">
                <a:solidFill>
                  <a:schemeClr val="dk1"/>
                </a:solidFill>
              </a:rPr>
              <a:t>{user group}</a:t>
            </a:r>
            <a:r>
              <a:rPr i="1" lang="en" sz="1000">
                <a:solidFill>
                  <a:schemeClr val="dk1"/>
                </a:solidFill>
              </a:rPr>
              <a:t>.</a:t>
            </a:r>
            <a:endParaRPr i="1" sz="1000">
              <a:solidFill>
                <a:schemeClr val="dk1"/>
              </a:solidFill>
            </a:endParaRPr>
          </a:p>
          <a:p>
            <a:pPr indent="0" lvl="0" marL="0" rtl="0" algn="l">
              <a:lnSpc>
                <a:spcPct val="115000"/>
              </a:lnSpc>
              <a:spcBef>
                <a:spcPts val="0"/>
              </a:spcBef>
              <a:spcAft>
                <a:spcPts val="800"/>
              </a:spcAft>
              <a:buClr>
                <a:srgbClr val="000000"/>
              </a:buClr>
              <a:buSzPts val="1100"/>
              <a:buFont typeface="Arial"/>
              <a:buNone/>
            </a:pPr>
            <a:r>
              <a:t/>
            </a:r>
            <a:endParaRPr sz="1000"/>
          </a:p>
        </p:txBody>
      </p:sp>
      <p:grpSp>
        <p:nvGrpSpPr>
          <p:cNvPr id="2087" name="Google Shape;2087;p124"/>
          <p:cNvGrpSpPr/>
          <p:nvPr/>
        </p:nvGrpSpPr>
        <p:grpSpPr>
          <a:xfrm>
            <a:off x="635638" y="2653288"/>
            <a:ext cx="1419900" cy="385200"/>
            <a:chOff x="145650" y="152388"/>
            <a:chExt cx="1419900" cy="385200"/>
          </a:xfrm>
        </p:grpSpPr>
        <p:sp>
          <p:nvSpPr>
            <p:cNvPr id="2088" name="Google Shape;2088;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sp>
        <p:nvSpPr>
          <p:cNvPr id="2090" name="Google Shape;2090;p124"/>
          <p:cNvSpPr txBox="1"/>
          <p:nvPr/>
        </p:nvSpPr>
        <p:spPr>
          <a:xfrm>
            <a:off x="1716588" y="4061723"/>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sp>
        <p:nvSpPr>
          <p:cNvPr id="2091" name="Google Shape;2091;p124"/>
          <p:cNvSpPr txBox="1"/>
          <p:nvPr/>
        </p:nvSpPr>
        <p:spPr>
          <a:xfrm>
            <a:off x="3026700" y="3290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1"/>
                </a:solidFill>
              </a:rPr>
              <a:t>{Product} </a:t>
            </a:r>
            <a:r>
              <a:rPr i="1" lang="en" sz="1000">
                <a:solidFill>
                  <a:schemeClr val="dk1"/>
                </a:solidFill>
              </a:rPr>
              <a:t> responsibly used </a:t>
            </a:r>
            <a:r>
              <a:rPr b="1" i="1" lang="en" sz="1000">
                <a:solidFill>
                  <a:schemeClr val="dk1"/>
                </a:solidFill>
              </a:rPr>
              <a:t>{data}</a:t>
            </a:r>
            <a:r>
              <a:rPr i="1" lang="en" sz="1000">
                <a:solidFill>
                  <a:schemeClr val="dk1"/>
                </a:solidFill>
              </a:rPr>
              <a:t> from </a:t>
            </a:r>
            <a:r>
              <a:rPr b="1" i="1" lang="en" sz="1000">
                <a:solidFill>
                  <a:schemeClr val="dk1"/>
                </a:solidFill>
              </a:rPr>
              <a:t>{source} </a:t>
            </a:r>
            <a:r>
              <a:rPr i="1" lang="en" sz="1000">
                <a:solidFill>
                  <a:schemeClr val="dk1"/>
                </a:solidFill>
              </a:rPr>
              <a:t>by</a:t>
            </a:r>
            <a:r>
              <a:rPr b="1" i="1" lang="en" sz="1000">
                <a:solidFill>
                  <a:schemeClr val="dk1"/>
                </a:solidFill>
              </a:rPr>
              <a:t> {action taken}</a:t>
            </a:r>
            <a:r>
              <a:rPr i="1" lang="en" sz="1000">
                <a:solidFill>
                  <a:schemeClr val="dk1"/>
                </a:solidFill>
              </a:rPr>
              <a:t>.</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092" name="Google Shape;2092;p124"/>
          <p:cNvGrpSpPr/>
          <p:nvPr/>
        </p:nvGrpSpPr>
        <p:grpSpPr>
          <a:xfrm>
            <a:off x="635638" y="4061688"/>
            <a:ext cx="1419900" cy="385200"/>
            <a:chOff x="145650" y="152388"/>
            <a:chExt cx="1419900" cy="385200"/>
          </a:xfrm>
        </p:grpSpPr>
        <p:sp>
          <p:nvSpPr>
            <p:cNvPr id="2093" name="Google Shape;2093;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robustness</a:t>
              </a:r>
              <a:endParaRPr b="1" sz="800">
                <a:solidFill>
                  <a:srgbClr val="FFFFFF"/>
                </a:solidFill>
              </a:endParaRPr>
            </a:p>
          </p:txBody>
        </p:sp>
      </p:grpSp>
      <p:grpSp>
        <p:nvGrpSpPr>
          <p:cNvPr id="2095" name="Google Shape;2095;p124"/>
          <p:cNvGrpSpPr/>
          <p:nvPr/>
        </p:nvGrpSpPr>
        <p:grpSpPr>
          <a:xfrm>
            <a:off x="635638" y="3357500"/>
            <a:ext cx="1419900" cy="385200"/>
            <a:chOff x="145650" y="152388"/>
            <a:chExt cx="1419900" cy="385200"/>
          </a:xfrm>
        </p:grpSpPr>
        <p:sp>
          <p:nvSpPr>
            <p:cNvPr id="2096" name="Google Shape;2096;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transferability</a:t>
              </a:r>
              <a:endParaRPr b="1" sz="800">
                <a:solidFill>
                  <a:srgbClr val="FFFFFF"/>
                </a:solidFill>
              </a:endParaRPr>
            </a:p>
          </p:txBody>
        </p:sp>
      </p:grpSp>
      <p:sp>
        <p:nvSpPr>
          <p:cNvPr id="2098" name="Google Shape;2098;p124"/>
          <p:cNvSpPr txBox="1"/>
          <p:nvPr/>
        </p:nvSpPr>
        <p:spPr>
          <a:xfrm>
            <a:off x="3026700" y="3994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1"/>
                </a:solidFill>
              </a:rPr>
              <a:t>{Product} </a:t>
            </a:r>
            <a:r>
              <a:rPr i="1" lang="en" sz="1000">
                <a:solidFill>
                  <a:schemeClr val="dk1"/>
                </a:solidFill>
              </a:rPr>
              <a:t>outperforms competitors thanks to including </a:t>
            </a:r>
            <a:r>
              <a:rPr b="1" i="1" lang="en" sz="1000">
                <a:solidFill>
                  <a:schemeClr val="dk1"/>
                </a:solidFill>
              </a:rPr>
              <a:t>{data} </a:t>
            </a:r>
            <a:r>
              <a:rPr i="1" lang="en" sz="1000">
                <a:solidFill>
                  <a:schemeClr val="dk1"/>
                </a:solidFill>
              </a:rPr>
              <a:t>that accounts for</a:t>
            </a:r>
            <a:r>
              <a:rPr b="1" i="1" lang="en" sz="1000">
                <a:solidFill>
                  <a:schemeClr val="dk1"/>
                </a:solidFill>
              </a:rPr>
              <a:t> {real world consideration}.</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b="1"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099" name="Google Shape;2099;p124"/>
          <p:cNvGrpSpPr/>
          <p:nvPr/>
        </p:nvGrpSpPr>
        <p:grpSpPr>
          <a:xfrm>
            <a:off x="635638" y="1244863"/>
            <a:ext cx="1419900" cy="385200"/>
            <a:chOff x="145650" y="152388"/>
            <a:chExt cx="1419900" cy="385200"/>
          </a:xfrm>
        </p:grpSpPr>
        <p:sp>
          <p:nvSpPr>
            <p:cNvPr id="2100" name="Google Shape;2100;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 breach</a:t>
              </a:r>
              <a:endParaRPr b="1" sz="800">
                <a:solidFill>
                  <a:srgbClr val="FFFFFF"/>
                </a:solidFill>
              </a:endParaRPr>
            </a:p>
          </p:txBody>
        </p:sp>
      </p:grpSp>
      <p:grpSp>
        <p:nvGrpSpPr>
          <p:cNvPr id="2102" name="Google Shape;2102;p124"/>
          <p:cNvGrpSpPr/>
          <p:nvPr/>
        </p:nvGrpSpPr>
        <p:grpSpPr>
          <a:xfrm>
            <a:off x="635638" y="1943063"/>
            <a:ext cx="1419900" cy="385200"/>
            <a:chOff x="145650" y="152388"/>
            <a:chExt cx="1419900" cy="385200"/>
          </a:xfrm>
        </p:grpSpPr>
        <p:sp>
          <p:nvSpPr>
            <p:cNvPr id="2103" name="Google Shape;2103;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exclusion</a:t>
              </a:r>
              <a:endParaRPr b="1" sz="800">
                <a:solidFill>
                  <a:srgbClr val="FFFFFF"/>
                </a:solidFill>
              </a:endParaRPr>
            </a:p>
          </p:txBody>
        </p:sp>
      </p:grpSp>
      <p:grpSp>
        <p:nvGrpSpPr>
          <p:cNvPr id="2105" name="Google Shape;2105;p124"/>
          <p:cNvGrpSpPr/>
          <p:nvPr/>
        </p:nvGrpSpPr>
        <p:grpSpPr>
          <a:xfrm>
            <a:off x="635638" y="2653288"/>
            <a:ext cx="1419900" cy="385200"/>
            <a:chOff x="145650" y="152388"/>
            <a:chExt cx="1419900" cy="385200"/>
          </a:xfrm>
        </p:grpSpPr>
        <p:sp>
          <p:nvSpPr>
            <p:cNvPr id="2106" name="Google Shape;2106;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grpSp>
        <p:nvGrpSpPr>
          <p:cNvPr id="2108" name="Google Shape;2108;p124"/>
          <p:cNvGrpSpPr/>
          <p:nvPr/>
        </p:nvGrpSpPr>
        <p:grpSpPr>
          <a:xfrm>
            <a:off x="635638" y="4061688"/>
            <a:ext cx="1419900" cy="385200"/>
            <a:chOff x="145650" y="152388"/>
            <a:chExt cx="1419900" cy="385200"/>
          </a:xfrm>
        </p:grpSpPr>
        <p:sp>
          <p:nvSpPr>
            <p:cNvPr id="2109" name="Google Shape;2109;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fragility</a:t>
              </a:r>
              <a:endParaRPr b="1" sz="800">
                <a:solidFill>
                  <a:srgbClr val="FFFFFF"/>
                </a:solidFill>
              </a:endParaRPr>
            </a:p>
          </p:txBody>
        </p:sp>
      </p:grpSp>
      <p:grpSp>
        <p:nvGrpSpPr>
          <p:cNvPr id="2111" name="Google Shape;2111;p124"/>
          <p:cNvGrpSpPr/>
          <p:nvPr/>
        </p:nvGrpSpPr>
        <p:grpSpPr>
          <a:xfrm>
            <a:off x="635638" y="3357500"/>
            <a:ext cx="1419900" cy="385200"/>
            <a:chOff x="145650" y="152388"/>
            <a:chExt cx="1419900" cy="385200"/>
          </a:xfrm>
        </p:grpSpPr>
        <p:sp>
          <p:nvSpPr>
            <p:cNvPr id="2112" name="Google Shape;2112;p124"/>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24"/>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Borrowed Data</a:t>
              </a:r>
              <a:endParaRPr b="1" sz="800">
                <a:solidFill>
                  <a:srgbClr val="FFFFFF"/>
                </a:solidFill>
              </a:endParaRPr>
            </a:p>
          </p:txBody>
        </p:sp>
      </p:grpSp>
      <p:sp>
        <p:nvSpPr>
          <p:cNvPr id="2114" name="Google Shape;2114;p12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115" name="Google Shape;2115;p12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9" name="Shape 2119"/>
        <p:cNvGrpSpPr/>
        <p:nvPr/>
      </p:nvGrpSpPr>
      <p:grpSpPr>
        <a:xfrm>
          <a:off x="0" y="0"/>
          <a:ext cx="0" cy="0"/>
          <a:chOff x="0" y="0"/>
          <a:chExt cx="0" cy="0"/>
        </a:xfrm>
      </p:grpSpPr>
      <p:sp>
        <p:nvSpPr>
          <p:cNvPr id="2120" name="Google Shape;2120;p125"/>
          <p:cNvSpPr txBox="1"/>
          <p:nvPr/>
        </p:nvSpPr>
        <p:spPr>
          <a:xfrm>
            <a:off x="3026700" y="1177525"/>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rPr lang="en" sz="1000">
                <a:solidFill>
                  <a:srgbClr val="999999"/>
                </a:solidFill>
              </a:rPr>
              <a:t>E.g. Our current collection of demographic info isn’t necessary and puts us at risk.</a:t>
            </a:r>
            <a:endParaRPr sz="1000">
              <a:solidFill>
                <a:srgbClr val="999999"/>
              </a:solidFill>
            </a:endParaRPr>
          </a:p>
        </p:txBody>
      </p:sp>
      <p:sp>
        <p:nvSpPr>
          <p:cNvPr id="2121" name="Google Shape;2121;p125"/>
          <p:cNvSpPr txBox="1"/>
          <p:nvPr/>
        </p:nvSpPr>
        <p:spPr>
          <a:xfrm>
            <a:off x="513845" y="442225"/>
            <a:ext cx="38508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Concerns &amp; opportunities</a:t>
            </a:r>
            <a:endParaRPr b="1" sz="1200">
              <a:solidFill>
                <a:schemeClr val="accent2"/>
              </a:solidFill>
            </a:endParaRPr>
          </a:p>
        </p:txBody>
      </p:sp>
      <p:sp>
        <p:nvSpPr>
          <p:cNvPr id="2122" name="Google Shape;2122;p12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2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124" name="Google Shape;2124;p125"/>
          <p:cNvGrpSpPr/>
          <p:nvPr/>
        </p:nvGrpSpPr>
        <p:grpSpPr>
          <a:xfrm>
            <a:off x="8342666" y="184147"/>
            <a:ext cx="204348" cy="204348"/>
            <a:chOff x="710803" y="4142223"/>
            <a:chExt cx="329700" cy="329700"/>
          </a:xfrm>
        </p:grpSpPr>
        <p:sp>
          <p:nvSpPr>
            <p:cNvPr id="2125" name="Google Shape;2125;p12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6" name="Google Shape;2126;p125"/>
            <p:cNvGrpSpPr/>
            <p:nvPr/>
          </p:nvGrpSpPr>
          <p:grpSpPr>
            <a:xfrm>
              <a:off x="840400" y="4191349"/>
              <a:ext cx="128261" cy="155689"/>
              <a:chOff x="816561" y="4165464"/>
              <a:chExt cx="128261" cy="155689"/>
            </a:xfrm>
          </p:grpSpPr>
          <p:sp>
            <p:nvSpPr>
              <p:cNvPr id="2127" name="Google Shape;2127;p12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128" name="Google Shape;2128;p12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2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30" name="Google Shape;2130;p125"/>
          <p:cNvGrpSpPr/>
          <p:nvPr/>
        </p:nvGrpSpPr>
        <p:grpSpPr>
          <a:xfrm>
            <a:off x="635638" y="1244863"/>
            <a:ext cx="1419900" cy="385200"/>
            <a:chOff x="145650" y="152388"/>
            <a:chExt cx="1419900" cy="385200"/>
          </a:xfrm>
        </p:grpSpPr>
        <p:sp>
          <p:nvSpPr>
            <p:cNvPr id="2131" name="Google Shape;2131;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a:t>
              </a:r>
              <a:endParaRPr b="1" sz="800">
                <a:solidFill>
                  <a:srgbClr val="FFFFFF"/>
                </a:solidFill>
              </a:endParaRPr>
            </a:p>
          </p:txBody>
        </p:sp>
      </p:grpSp>
      <p:grpSp>
        <p:nvGrpSpPr>
          <p:cNvPr id="2133" name="Google Shape;2133;p125"/>
          <p:cNvGrpSpPr/>
          <p:nvPr/>
        </p:nvGrpSpPr>
        <p:grpSpPr>
          <a:xfrm>
            <a:off x="635638" y="1943063"/>
            <a:ext cx="1419900" cy="385200"/>
            <a:chOff x="145650" y="152388"/>
            <a:chExt cx="1419900" cy="385200"/>
          </a:xfrm>
        </p:grpSpPr>
        <p:sp>
          <p:nvSpPr>
            <p:cNvPr id="2134" name="Google Shape;2134;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inclusion</a:t>
              </a:r>
              <a:endParaRPr b="1" sz="800">
                <a:solidFill>
                  <a:srgbClr val="FFFFFF"/>
                </a:solidFill>
              </a:endParaRPr>
            </a:p>
          </p:txBody>
        </p:sp>
      </p:grpSp>
      <p:sp>
        <p:nvSpPr>
          <p:cNvPr id="2136" name="Google Shape;2136;p125"/>
          <p:cNvSpPr txBox="1"/>
          <p:nvPr/>
        </p:nvSpPr>
        <p:spPr>
          <a:xfrm>
            <a:off x="3026700" y="2549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137" name="Google Shape;2137;p125"/>
          <p:cNvSpPr txBox="1"/>
          <p:nvPr/>
        </p:nvSpPr>
        <p:spPr>
          <a:xfrm>
            <a:off x="3026700" y="1863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t/>
            </a:r>
            <a:endParaRPr sz="1000"/>
          </a:p>
        </p:txBody>
      </p:sp>
      <p:grpSp>
        <p:nvGrpSpPr>
          <p:cNvPr id="2138" name="Google Shape;2138;p125"/>
          <p:cNvGrpSpPr/>
          <p:nvPr/>
        </p:nvGrpSpPr>
        <p:grpSpPr>
          <a:xfrm>
            <a:off x="635638" y="2653288"/>
            <a:ext cx="1419900" cy="385200"/>
            <a:chOff x="145650" y="152388"/>
            <a:chExt cx="1419900" cy="385200"/>
          </a:xfrm>
        </p:grpSpPr>
        <p:sp>
          <p:nvSpPr>
            <p:cNvPr id="2139" name="Google Shape;2139;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sp>
        <p:nvSpPr>
          <p:cNvPr id="2141" name="Google Shape;2141;p125"/>
          <p:cNvSpPr txBox="1"/>
          <p:nvPr/>
        </p:nvSpPr>
        <p:spPr>
          <a:xfrm>
            <a:off x="1716588" y="4061723"/>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sp>
        <p:nvSpPr>
          <p:cNvPr id="2142" name="Google Shape;2142;p125"/>
          <p:cNvSpPr txBox="1"/>
          <p:nvPr/>
        </p:nvSpPr>
        <p:spPr>
          <a:xfrm>
            <a:off x="3026700" y="32901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000"/>
          </a:p>
          <a:p>
            <a:pPr indent="0" lvl="0" marL="0" rtl="0" algn="l">
              <a:spcBef>
                <a:spcPts val="0"/>
              </a:spcBef>
              <a:spcAft>
                <a:spcPts val="0"/>
              </a:spcAft>
              <a:buNone/>
            </a:pPr>
            <a:r>
              <a:t/>
            </a:r>
            <a:endParaRPr i="1" sz="1000"/>
          </a:p>
          <a:p>
            <a:pPr indent="0" lvl="0" marL="0" rtl="0" algn="l">
              <a:spcBef>
                <a:spcPts val="0"/>
              </a:spcBef>
              <a:spcAft>
                <a:spcPts val="0"/>
              </a:spcAft>
              <a:buNone/>
            </a:pPr>
            <a:r>
              <a:t/>
            </a:r>
            <a:endParaRPr b="1" i="1" sz="1000"/>
          </a:p>
          <a:p>
            <a:pPr indent="0" lvl="0" marL="0" rtl="0" algn="l">
              <a:spcBef>
                <a:spcPts val="0"/>
              </a:spcBef>
              <a:spcAft>
                <a:spcPts val="0"/>
              </a:spcAft>
              <a:buNone/>
            </a:pPr>
            <a:r>
              <a:t/>
            </a:r>
            <a:endParaRPr b="1" i="1" sz="1000"/>
          </a:p>
          <a:p>
            <a:pPr indent="0" lvl="0" marL="0" rtl="0" algn="l">
              <a:spcBef>
                <a:spcPts val="0"/>
              </a:spcBef>
              <a:spcAft>
                <a:spcPts val="0"/>
              </a:spcAft>
              <a:buNone/>
            </a:pPr>
            <a:r>
              <a:t/>
            </a:r>
            <a:endParaRPr i="1" sz="1000"/>
          </a:p>
          <a:p>
            <a:pPr indent="0" lvl="0" marL="0" rtl="0" algn="l">
              <a:spcBef>
                <a:spcPts val="0"/>
              </a:spcBef>
              <a:spcAft>
                <a:spcPts val="0"/>
              </a:spcAft>
              <a:buNone/>
            </a:pPr>
            <a:r>
              <a:t/>
            </a:r>
            <a:endParaRPr i="1" sz="1000"/>
          </a:p>
          <a:p>
            <a:pPr indent="0" lvl="0" marL="0" rtl="0" algn="l">
              <a:lnSpc>
                <a:spcPct val="115000"/>
              </a:lnSpc>
              <a:spcBef>
                <a:spcPts val="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143" name="Google Shape;2143;p125"/>
          <p:cNvGrpSpPr/>
          <p:nvPr/>
        </p:nvGrpSpPr>
        <p:grpSpPr>
          <a:xfrm>
            <a:off x="635638" y="4061688"/>
            <a:ext cx="1419900" cy="385200"/>
            <a:chOff x="145650" y="152388"/>
            <a:chExt cx="1419900" cy="385200"/>
          </a:xfrm>
        </p:grpSpPr>
        <p:sp>
          <p:nvSpPr>
            <p:cNvPr id="2144" name="Google Shape;2144;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robustness</a:t>
              </a:r>
              <a:endParaRPr b="1" sz="800">
                <a:solidFill>
                  <a:srgbClr val="FFFFFF"/>
                </a:solidFill>
              </a:endParaRPr>
            </a:p>
          </p:txBody>
        </p:sp>
      </p:grpSp>
      <p:grpSp>
        <p:nvGrpSpPr>
          <p:cNvPr id="2146" name="Google Shape;2146;p125"/>
          <p:cNvGrpSpPr/>
          <p:nvPr/>
        </p:nvGrpSpPr>
        <p:grpSpPr>
          <a:xfrm>
            <a:off x="635638" y="3357500"/>
            <a:ext cx="1419900" cy="385200"/>
            <a:chOff x="145650" y="152388"/>
            <a:chExt cx="1419900" cy="385200"/>
          </a:xfrm>
        </p:grpSpPr>
        <p:sp>
          <p:nvSpPr>
            <p:cNvPr id="2147" name="Google Shape;2147;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transferability</a:t>
              </a:r>
              <a:endParaRPr b="1" sz="800">
                <a:solidFill>
                  <a:srgbClr val="FFFFFF"/>
                </a:solidFill>
              </a:endParaRPr>
            </a:p>
          </p:txBody>
        </p:sp>
      </p:grpSp>
      <p:sp>
        <p:nvSpPr>
          <p:cNvPr id="2149" name="Google Shape;2149;p125"/>
          <p:cNvSpPr txBox="1"/>
          <p:nvPr/>
        </p:nvSpPr>
        <p:spPr>
          <a:xfrm>
            <a:off x="3026700" y="3994350"/>
            <a:ext cx="4519500" cy="51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p>
          <a:p>
            <a:pPr indent="0" lvl="0" marL="0" rtl="0" algn="l">
              <a:spcBef>
                <a:spcPts val="0"/>
              </a:spcBef>
              <a:spcAft>
                <a:spcPts val="0"/>
              </a:spcAft>
              <a:buNone/>
            </a:pPr>
            <a:r>
              <a:t/>
            </a:r>
            <a:endParaRPr b="1" i="1" sz="1000"/>
          </a:p>
          <a:p>
            <a:pPr indent="0" lvl="0" marL="0" rtl="0" algn="l">
              <a:spcBef>
                <a:spcPts val="0"/>
              </a:spcBef>
              <a:spcAft>
                <a:spcPts val="0"/>
              </a:spcAft>
              <a:buNone/>
            </a:pPr>
            <a:r>
              <a:t/>
            </a:r>
            <a:endParaRPr b="1" i="1" sz="1000"/>
          </a:p>
          <a:p>
            <a:pPr indent="0" lvl="0" marL="0" rtl="0" algn="l">
              <a:spcBef>
                <a:spcPts val="0"/>
              </a:spcBef>
              <a:spcAft>
                <a:spcPts val="0"/>
              </a:spcAft>
              <a:buNone/>
            </a:pPr>
            <a:r>
              <a:t/>
            </a:r>
            <a:endParaRPr i="1" sz="1000"/>
          </a:p>
          <a:p>
            <a:pPr indent="0" lvl="0" marL="0" rtl="0" algn="l">
              <a:spcBef>
                <a:spcPts val="0"/>
              </a:spcBef>
              <a:spcAft>
                <a:spcPts val="0"/>
              </a:spcAft>
              <a:buNone/>
            </a:pPr>
            <a:r>
              <a:t/>
            </a:r>
            <a:endParaRPr i="1" sz="1000"/>
          </a:p>
          <a:p>
            <a:pPr indent="0" lvl="0" marL="0" rtl="0" algn="l">
              <a:lnSpc>
                <a:spcPct val="115000"/>
              </a:lnSpc>
              <a:spcBef>
                <a:spcPts val="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Clr>
                <a:schemeClr val="dk1"/>
              </a:buClr>
              <a:buSzPts val="1100"/>
              <a:buFont typeface="Arial"/>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grpSp>
        <p:nvGrpSpPr>
          <p:cNvPr id="2150" name="Google Shape;2150;p125"/>
          <p:cNvGrpSpPr/>
          <p:nvPr/>
        </p:nvGrpSpPr>
        <p:grpSpPr>
          <a:xfrm>
            <a:off x="635638" y="1244863"/>
            <a:ext cx="1419900" cy="385200"/>
            <a:chOff x="145650" y="152388"/>
            <a:chExt cx="1419900" cy="385200"/>
          </a:xfrm>
        </p:grpSpPr>
        <p:sp>
          <p:nvSpPr>
            <p:cNvPr id="2151" name="Google Shape;2151;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privacy breach</a:t>
              </a:r>
              <a:endParaRPr b="1" sz="800">
                <a:solidFill>
                  <a:srgbClr val="FFFFFF"/>
                </a:solidFill>
              </a:endParaRPr>
            </a:p>
          </p:txBody>
        </p:sp>
      </p:grpSp>
      <p:grpSp>
        <p:nvGrpSpPr>
          <p:cNvPr id="2153" name="Google Shape;2153;p125"/>
          <p:cNvGrpSpPr/>
          <p:nvPr/>
        </p:nvGrpSpPr>
        <p:grpSpPr>
          <a:xfrm>
            <a:off x="635638" y="1943063"/>
            <a:ext cx="1419900" cy="385200"/>
            <a:chOff x="145650" y="152388"/>
            <a:chExt cx="1419900" cy="385200"/>
          </a:xfrm>
        </p:grpSpPr>
        <p:sp>
          <p:nvSpPr>
            <p:cNvPr id="2154" name="Google Shape;2154;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exclusion</a:t>
              </a:r>
              <a:endParaRPr b="1" sz="800">
                <a:solidFill>
                  <a:srgbClr val="FFFFFF"/>
                </a:solidFill>
              </a:endParaRPr>
            </a:p>
          </p:txBody>
        </p:sp>
      </p:grpSp>
      <p:grpSp>
        <p:nvGrpSpPr>
          <p:cNvPr id="2156" name="Google Shape;2156;p125"/>
          <p:cNvGrpSpPr/>
          <p:nvPr/>
        </p:nvGrpSpPr>
        <p:grpSpPr>
          <a:xfrm>
            <a:off x="635638" y="2653288"/>
            <a:ext cx="1419900" cy="385200"/>
            <a:chOff x="145650" y="152388"/>
            <a:chExt cx="1419900" cy="385200"/>
          </a:xfrm>
        </p:grpSpPr>
        <p:sp>
          <p:nvSpPr>
            <p:cNvPr id="2157" name="Google Shape;2157;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ethics</a:t>
              </a:r>
              <a:endParaRPr b="1" sz="800">
                <a:solidFill>
                  <a:srgbClr val="FFFFFF"/>
                </a:solidFill>
              </a:endParaRPr>
            </a:p>
          </p:txBody>
        </p:sp>
      </p:grpSp>
      <p:grpSp>
        <p:nvGrpSpPr>
          <p:cNvPr id="2159" name="Google Shape;2159;p125"/>
          <p:cNvGrpSpPr/>
          <p:nvPr/>
        </p:nvGrpSpPr>
        <p:grpSpPr>
          <a:xfrm>
            <a:off x="635638" y="4061688"/>
            <a:ext cx="1419900" cy="385200"/>
            <a:chOff x="145650" y="152388"/>
            <a:chExt cx="1419900" cy="385200"/>
          </a:xfrm>
        </p:grpSpPr>
        <p:sp>
          <p:nvSpPr>
            <p:cNvPr id="2160" name="Google Shape;2160;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Data fragility</a:t>
              </a:r>
              <a:endParaRPr b="1" sz="800">
                <a:solidFill>
                  <a:srgbClr val="FFFFFF"/>
                </a:solidFill>
              </a:endParaRPr>
            </a:p>
          </p:txBody>
        </p:sp>
      </p:grpSp>
      <p:grpSp>
        <p:nvGrpSpPr>
          <p:cNvPr id="2162" name="Google Shape;2162;p125"/>
          <p:cNvGrpSpPr/>
          <p:nvPr/>
        </p:nvGrpSpPr>
        <p:grpSpPr>
          <a:xfrm>
            <a:off x="635638" y="3357500"/>
            <a:ext cx="1419900" cy="385200"/>
            <a:chOff x="145650" y="152388"/>
            <a:chExt cx="1419900" cy="385200"/>
          </a:xfrm>
        </p:grpSpPr>
        <p:sp>
          <p:nvSpPr>
            <p:cNvPr id="2163" name="Google Shape;2163;p125"/>
            <p:cNvSpPr/>
            <p:nvPr/>
          </p:nvSpPr>
          <p:spPr>
            <a:xfrm>
              <a:off x="145650" y="152388"/>
              <a:ext cx="1419900" cy="385200"/>
            </a:xfrm>
            <a:prstGeom prst="roundRect">
              <a:avLst>
                <a:gd fmla="val 16667" name="adj"/>
              </a:avLst>
            </a:prstGeom>
            <a:solidFill>
              <a:srgbClr val="006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25"/>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Borrowed Data</a:t>
              </a:r>
              <a:endParaRPr b="1" sz="800">
                <a:solidFill>
                  <a:srgbClr val="FFFFFF"/>
                </a:solidFill>
              </a:endParaRPr>
            </a:p>
          </p:txBody>
        </p:sp>
      </p:grpSp>
      <p:sp>
        <p:nvSpPr>
          <p:cNvPr id="2165" name="Google Shape;2165;p12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166" name="Google Shape;2166;p12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0" name="Shape 2170"/>
        <p:cNvGrpSpPr/>
        <p:nvPr/>
      </p:nvGrpSpPr>
      <p:grpSpPr>
        <a:xfrm>
          <a:off x="0" y="0"/>
          <a:ext cx="0" cy="0"/>
          <a:chOff x="0" y="0"/>
          <a:chExt cx="0" cy="0"/>
        </a:xfrm>
      </p:grpSpPr>
      <p:sp>
        <p:nvSpPr>
          <p:cNvPr id="2171" name="Google Shape;2171;p126"/>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Review questions</a:t>
            </a:r>
            <a:endParaRPr b="1" sz="5400">
              <a:solidFill>
                <a:schemeClr val="lt1"/>
              </a:solidFill>
            </a:endParaRPr>
          </a:p>
        </p:txBody>
      </p:sp>
      <p:sp>
        <p:nvSpPr>
          <p:cNvPr id="2172" name="Google Shape;2172;p126"/>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Take a step back to consider all the solutions you’ve developed through the lens of user trust.</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Overview</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Answer questions to scrutinize your solution ideas.</a:t>
            </a:r>
            <a:endParaRPr>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Document changes and next steps toward implementation.</a:t>
            </a:r>
            <a:endParaRPr>
              <a:solidFill>
                <a:srgbClr val="FFFFFF"/>
              </a:solidFill>
            </a:endParaRPr>
          </a:p>
        </p:txBody>
      </p:sp>
      <p:sp>
        <p:nvSpPr>
          <p:cNvPr id="2173" name="Google Shape;2173;p12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2174" name="Google Shape;2174;p126">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178" name="Shape 2178"/>
        <p:cNvGrpSpPr/>
        <p:nvPr/>
      </p:nvGrpSpPr>
      <p:grpSpPr>
        <a:xfrm>
          <a:off x="0" y="0"/>
          <a:ext cx="0" cy="0"/>
          <a:chOff x="0" y="0"/>
          <a:chExt cx="0" cy="0"/>
        </a:xfrm>
      </p:grpSpPr>
      <p:sp>
        <p:nvSpPr>
          <p:cNvPr id="2179" name="Google Shape;2179;p127"/>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Review questions</a:t>
            </a:r>
            <a:endParaRPr b="1" sz="1200">
              <a:solidFill>
                <a:schemeClr val="accent2"/>
              </a:solidFill>
            </a:endParaRPr>
          </a:p>
        </p:txBody>
      </p:sp>
      <p:sp>
        <p:nvSpPr>
          <p:cNvPr id="2180" name="Google Shape;2180;p127"/>
          <p:cNvSpPr txBox="1"/>
          <p:nvPr/>
        </p:nvSpPr>
        <p:spPr>
          <a:xfrm>
            <a:off x="502625" y="21946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t>Now that you’ve developed plans to address your opportunity statement(s), take some time to review your solutions and whether they hold up to the scrutiny of being truly trustworthy.</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Answer the questions on the following slides to review.</a:t>
            </a:r>
            <a:endParaRPr sz="1000"/>
          </a:p>
        </p:txBody>
      </p:sp>
      <p:sp>
        <p:nvSpPr>
          <p:cNvPr id="2181" name="Google Shape;2181;p127"/>
          <p:cNvSpPr txBox="1"/>
          <p:nvPr/>
        </p:nvSpPr>
        <p:spPr>
          <a:xfrm>
            <a:off x="4397875" y="917350"/>
            <a:ext cx="3796500" cy="37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Consider framing your responses from one or more of the following viewpoints:</a:t>
            </a:r>
            <a:br>
              <a:rPr lang="en" sz="1200">
                <a:solidFill>
                  <a:schemeClr val="dk1"/>
                </a:solidFill>
              </a:rPr>
            </a:b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rPr>
              <a:t>Tech skeptic</a:t>
            </a:r>
            <a:br>
              <a:rPr lang="en" sz="1200">
                <a:solidFill>
                  <a:schemeClr val="dk1"/>
                </a:solidFill>
              </a:rPr>
            </a:br>
            <a:r>
              <a:rPr lang="en" sz="1000">
                <a:solidFill>
                  <a:schemeClr val="dk1"/>
                </a:solidFill>
              </a:rPr>
              <a:t>“Is this company being careful with my data?”</a:t>
            </a:r>
            <a:br>
              <a:rPr lang="en" sz="1000">
                <a:solidFill>
                  <a:schemeClr val="dk1"/>
                </a:solidFill>
              </a:rPr>
            </a:b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rPr>
              <a:t>New internet user</a:t>
            </a:r>
            <a:br>
              <a:rPr lang="en" sz="1200">
                <a:solidFill>
                  <a:schemeClr val="dk1"/>
                </a:solidFill>
              </a:rPr>
            </a:br>
            <a:r>
              <a:rPr lang="en" sz="1000">
                <a:solidFill>
                  <a:schemeClr val="dk1"/>
                </a:solidFill>
              </a:rPr>
              <a:t>“How does this work? What does ‘signed in’ mean?”</a:t>
            </a:r>
            <a:br>
              <a:rPr lang="en" sz="1000">
                <a:solidFill>
                  <a:schemeClr val="dk1"/>
                </a:solidFill>
              </a:rPr>
            </a:b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rPr>
              <a:t>Business leader</a:t>
            </a:r>
            <a:br>
              <a:rPr lang="en" sz="1200">
                <a:solidFill>
                  <a:schemeClr val="dk1"/>
                </a:solidFill>
              </a:rPr>
            </a:br>
            <a:r>
              <a:rPr lang="en" sz="1000">
                <a:solidFill>
                  <a:schemeClr val="dk1"/>
                </a:solidFill>
              </a:rPr>
              <a:t>“Why should we make any of these changes?</a:t>
            </a:r>
            <a:br>
              <a:rPr lang="en" sz="1000">
                <a:solidFill>
                  <a:schemeClr val="dk1"/>
                </a:solidFill>
              </a:rPr>
            </a:br>
            <a:r>
              <a:rPr lang="en" sz="1000">
                <a:solidFill>
                  <a:schemeClr val="dk1"/>
                </a:solidFill>
              </a:rPr>
              <a:t>Will they increase our company’s revenue?”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2182" name="Google Shape;2182;p127"/>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Go back and check in</a:t>
            </a:r>
            <a:endParaRPr b="1" sz="2500"/>
          </a:p>
        </p:txBody>
      </p:sp>
      <p:sp>
        <p:nvSpPr>
          <p:cNvPr id="2183" name="Google Shape;2183;p127"/>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Considerations</a:t>
            </a:r>
            <a:endParaRPr b="1" sz="800">
              <a:solidFill>
                <a:schemeClr val="accent2"/>
              </a:solidFill>
            </a:endParaRPr>
          </a:p>
        </p:txBody>
      </p:sp>
      <p:sp>
        <p:nvSpPr>
          <p:cNvPr id="2184" name="Google Shape;2184;p127"/>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27"/>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2186" name="Google Shape;2186;p12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187" name="Google Shape;2187;p12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sp>
        <p:nvSpPr>
          <p:cNvPr id="2192" name="Google Shape;2192;p128"/>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Gather solutions</a:t>
            </a:r>
            <a:endParaRPr b="1" sz="2500"/>
          </a:p>
        </p:txBody>
      </p:sp>
      <p:sp>
        <p:nvSpPr>
          <p:cNvPr id="2193" name="Google Shape;2193;p128"/>
          <p:cNvSpPr txBox="1"/>
          <p:nvPr/>
        </p:nvSpPr>
        <p:spPr>
          <a:xfrm>
            <a:off x="502625" y="1527899"/>
            <a:ext cx="2260500" cy="28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First, consider the solutions you developed across all of your activities. </a:t>
            </a:r>
            <a:endParaRPr sz="1000"/>
          </a:p>
          <a:p>
            <a:pPr indent="0" lvl="0" marL="0" rtl="0" algn="l">
              <a:lnSpc>
                <a:spcPct val="115000"/>
              </a:lnSpc>
              <a:spcBef>
                <a:spcPts val="1600"/>
              </a:spcBef>
              <a:spcAft>
                <a:spcPts val="0"/>
              </a:spcAft>
              <a:buClr>
                <a:schemeClr val="dk1"/>
              </a:buClr>
              <a:buSzPts val="1100"/>
              <a:buFont typeface="Arial"/>
              <a:buNone/>
            </a:pPr>
            <a:r>
              <a:rPr lang="en" sz="1000"/>
              <a:t>Which ones seem most impactful that you’ll want to developer further?</a:t>
            </a:r>
            <a:endParaRPr sz="1000"/>
          </a:p>
          <a:p>
            <a:pPr indent="0" lvl="0" marL="0" rtl="0" algn="l">
              <a:lnSpc>
                <a:spcPct val="115000"/>
              </a:lnSpc>
              <a:spcBef>
                <a:spcPts val="1600"/>
              </a:spcBef>
              <a:spcAft>
                <a:spcPts val="0"/>
              </a:spcAft>
              <a:buClr>
                <a:schemeClr val="dk1"/>
              </a:buClr>
              <a:buSzPts val="1100"/>
              <a:buFont typeface="Arial"/>
              <a:buNone/>
            </a:pPr>
            <a:r>
              <a:rPr lang="en" sz="1000"/>
              <a:t>Use the solutions you choose here to guide your answers to the following questions.</a:t>
            </a:r>
            <a:endParaRPr sz="1000"/>
          </a:p>
          <a:p>
            <a:pPr indent="0" lvl="0" marL="0" rtl="0" algn="l">
              <a:lnSpc>
                <a:spcPct val="115000"/>
              </a:lnSpc>
              <a:spcBef>
                <a:spcPts val="1600"/>
              </a:spcBef>
              <a:spcAft>
                <a:spcPts val="0"/>
              </a:spcAft>
              <a:buClr>
                <a:schemeClr val="dk1"/>
              </a:buClr>
              <a:buSzPts val="1100"/>
              <a:buFont typeface="Arial"/>
              <a:buNone/>
            </a:pPr>
            <a:r>
              <a:t/>
            </a:r>
            <a:endParaRPr sz="1000"/>
          </a:p>
          <a:p>
            <a:pPr indent="0" lvl="0" marL="0" rtl="0" algn="l">
              <a:lnSpc>
                <a:spcPct val="115000"/>
              </a:lnSpc>
              <a:spcBef>
                <a:spcPts val="1600"/>
              </a:spcBef>
              <a:spcAft>
                <a:spcPts val="1600"/>
              </a:spcAft>
              <a:buClr>
                <a:schemeClr val="dk1"/>
              </a:buClr>
              <a:buSzPts val="1100"/>
              <a:buFont typeface="Arial"/>
              <a:buNone/>
            </a:pPr>
            <a:r>
              <a:t/>
            </a:r>
            <a:endParaRPr sz="1000"/>
          </a:p>
        </p:txBody>
      </p:sp>
      <p:sp>
        <p:nvSpPr>
          <p:cNvPr id="2194" name="Google Shape;2194;p128"/>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Review questions</a:t>
            </a:r>
            <a:endParaRPr b="1" sz="1200">
              <a:solidFill>
                <a:schemeClr val="accent2"/>
              </a:solidFill>
            </a:endParaRPr>
          </a:p>
        </p:txBody>
      </p:sp>
      <p:sp>
        <p:nvSpPr>
          <p:cNvPr id="2195" name="Google Shape;2195;p12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2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197" name="Google Shape;2197;p128"/>
          <p:cNvGrpSpPr/>
          <p:nvPr/>
        </p:nvGrpSpPr>
        <p:grpSpPr>
          <a:xfrm>
            <a:off x="8342666" y="184147"/>
            <a:ext cx="204348" cy="204348"/>
            <a:chOff x="710803" y="4142223"/>
            <a:chExt cx="329700" cy="329700"/>
          </a:xfrm>
        </p:grpSpPr>
        <p:sp>
          <p:nvSpPr>
            <p:cNvPr id="2198" name="Google Shape;2198;p12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9" name="Google Shape;2199;p128"/>
            <p:cNvGrpSpPr/>
            <p:nvPr/>
          </p:nvGrpSpPr>
          <p:grpSpPr>
            <a:xfrm>
              <a:off x="840400" y="4191349"/>
              <a:ext cx="128261" cy="155689"/>
              <a:chOff x="816561" y="4165464"/>
              <a:chExt cx="128261" cy="155689"/>
            </a:xfrm>
          </p:grpSpPr>
          <p:sp>
            <p:nvSpPr>
              <p:cNvPr id="2200" name="Google Shape;2200;p12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201" name="Google Shape;2201;p12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2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03" name="Google Shape;2203;p128"/>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2204" name="Google Shape;2204;p12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05" name="Google Shape;2205;p12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129"/>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Ability</a:t>
            </a:r>
            <a:endParaRPr b="1" sz="2500"/>
          </a:p>
        </p:txBody>
      </p:sp>
      <p:sp>
        <p:nvSpPr>
          <p:cNvPr id="2211" name="Google Shape;2211;p129"/>
          <p:cNvSpPr txBox="1"/>
          <p:nvPr/>
        </p:nvSpPr>
        <p:spPr>
          <a:xfrm>
            <a:off x="502625" y="1527933"/>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Why is your company, specifically, making this thing? How is it obviously better than what</a:t>
            </a:r>
            <a:br>
              <a:rPr lang="en" sz="1000"/>
            </a:br>
            <a:r>
              <a:rPr lang="en" sz="1000"/>
              <a:t>already exists?</a:t>
            </a:r>
            <a:endParaRPr sz="1000"/>
          </a:p>
          <a:p>
            <a:pPr indent="0" lvl="0" marL="0" rtl="0" algn="l">
              <a:lnSpc>
                <a:spcPct val="115000"/>
              </a:lnSpc>
              <a:spcBef>
                <a:spcPts val="1600"/>
              </a:spcBef>
              <a:spcAft>
                <a:spcPts val="0"/>
              </a:spcAft>
              <a:buClr>
                <a:schemeClr val="dk1"/>
              </a:buClr>
              <a:buSzPts val="1100"/>
              <a:buFont typeface="Arial"/>
              <a:buNone/>
            </a:pPr>
            <a:r>
              <a:rPr lang="en" sz="1000"/>
              <a:t>How does it show a deep consideration of what people need and want in their lives?</a:t>
            </a:r>
            <a:endParaRPr sz="1000"/>
          </a:p>
          <a:p>
            <a:pPr indent="0" lvl="0" marL="0" rtl="0" algn="l">
              <a:lnSpc>
                <a:spcPct val="115000"/>
              </a:lnSpc>
              <a:spcBef>
                <a:spcPts val="1600"/>
              </a:spcBef>
              <a:spcAft>
                <a:spcPts val="0"/>
              </a:spcAft>
              <a:buClr>
                <a:schemeClr val="dk1"/>
              </a:buClr>
              <a:buSzPts val="1100"/>
              <a:buFont typeface="Arial"/>
              <a:buNone/>
            </a:pPr>
            <a:r>
              <a:t/>
            </a:r>
            <a:endParaRPr sz="1000"/>
          </a:p>
          <a:p>
            <a:pPr indent="0" lvl="0" marL="0" rtl="0" algn="l">
              <a:lnSpc>
                <a:spcPct val="115000"/>
              </a:lnSpc>
              <a:spcBef>
                <a:spcPts val="1600"/>
              </a:spcBef>
              <a:spcAft>
                <a:spcPts val="1600"/>
              </a:spcAft>
              <a:buClr>
                <a:schemeClr val="dk1"/>
              </a:buClr>
              <a:buSzPts val="1100"/>
              <a:buFont typeface="Arial"/>
              <a:buNone/>
            </a:pPr>
            <a:r>
              <a:t/>
            </a:r>
            <a:endParaRPr sz="1000"/>
          </a:p>
        </p:txBody>
      </p:sp>
      <p:sp>
        <p:nvSpPr>
          <p:cNvPr id="2212" name="Google Shape;2212;p129"/>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Review questions</a:t>
            </a:r>
            <a:endParaRPr b="1" sz="1200">
              <a:solidFill>
                <a:schemeClr val="accent2"/>
              </a:solidFill>
            </a:endParaRPr>
          </a:p>
        </p:txBody>
      </p:sp>
      <p:sp>
        <p:nvSpPr>
          <p:cNvPr id="2213" name="Google Shape;2213;p12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2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215" name="Google Shape;2215;p129"/>
          <p:cNvGrpSpPr/>
          <p:nvPr/>
        </p:nvGrpSpPr>
        <p:grpSpPr>
          <a:xfrm>
            <a:off x="8342666" y="184147"/>
            <a:ext cx="204348" cy="204348"/>
            <a:chOff x="710803" y="4142223"/>
            <a:chExt cx="329700" cy="329700"/>
          </a:xfrm>
        </p:grpSpPr>
        <p:sp>
          <p:nvSpPr>
            <p:cNvPr id="2216" name="Google Shape;2216;p12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7" name="Google Shape;2217;p129"/>
            <p:cNvGrpSpPr/>
            <p:nvPr/>
          </p:nvGrpSpPr>
          <p:grpSpPr>
            <a:xfrm>
              <a:off x="840400" y="4191349"/>
              <a:ext cx="128261" cy="155689"/>
              <a:chOff x="816561" y="4165464"/>
              <a:chExt cx="128261" cy="155689"/>
            </a:xfrm>
          </p:grpSpPr>
          <p:sp>
            <p:nvSpPr>
              <p:cNvPr id="2218" name="Google Shape;2218;p12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219" name="Google Shape;2219;p12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2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21" name="Google Shape;2221;p129"/>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2222" name="Google Shape;2222;p12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23" name="Google Shape;2223;p12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p130"/>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Reliability</a:t>
            </a:r>
            <a:endParaRPr b="1" sz="2500"/>
          </a:p>
        </p:txBody>
      </p:sp>
      <p:sp>
        <p:nvSpPr>
          <p:cNvPr id="2229" name="Google Shape;2229;p130"/>
          <p:cNvSpPr txBox="1"/>
          <p:nvPr/>
        </p:nvSpPr>
        <p:spPr>
          <a:xfrm>
            <a:off x="502625" y="1527933"/>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Can you meet the quality bar you set for yourself in every use case all of the time?</a:t>
            </a:r>
            <a:endParaRPr sz="1000"/>
          </a:p>
          <a:p>
            <a:pPr indent="0" lvl="0" marL="0" rtl="0" algn="l">
              <a:lnSpc>
                <a:spcPct val="115000"/>
              </a:lnSpc>
              <a:spcBef>
                <a:spcPts val="1600"/>
              </a:spcBef>
              <a:spcAft>
                <a:spcPts val="0"/>
              </a:spcAft>
              <a:buClr>
                <a:schemeClr val="dk1"/>
              </a:buClr>
              <a:buSzPts val="1100"/>
              <a:buFont typeface="Arial"/>
              <a:buNone/>
            </a:pPr>
            <a:r>
              <a:rPr lang="en" sz="1000"/>
              <a:t>If not, what do you need to do to set expectations for users in those cases?</a:t>
            </a:r>
            <a:endParaRPr sz="1000"/>
          </a:p>
          <a:p>
            <a:pPr indent="0" lvl="0" marL="0" rtl="0" algn="l">
              <a:lnSpc>
                <a:spcPct val="115000"/>
              </a:lnSpc>
              <a:spcBef>
                <a:spcPts val="1600"/>
              </a:spcBef>
              <a:spcAft>
                <a:spcPts val="0"/>
              </a:spcAft>
              <a:buClr>
                <a:schemeClr val="dk1"/>
              </a:buClr>
              <a:buSzPts val="1100"/>
              <a:buFont typeface="Arial"/>
              <a:buNone/>
            </a:pPr>
            <a:r>
              <a:t/>
            </a:r>
            <a:endParaRPr sz="1000"/>
          </a:p>
          <a:p>
            <a:pPr indent="0" lvl="0" marL="0" rtl="0" algn="l">
              <a:lnSpc>
                <a:spcPct val="115000"/>
              </a:lnSpc>
              <a:spcBef>
                <a:spcPts val="1600"/>
              </a:spcBef>
              <a:spcAft>
                <a:spcPts val="1600"/>
              </a:spcAft>
              <a:buClr>
                <a:schemeClr val="dk1"/>
              </a:buClr>
              <a:buSzPts val="1100"/>
              <a:buFont typeface="Arial"/>
              <a:buNone/>
            </a:pPr>
            <a:r>
              <a:t/>
            </a:r>
            <a:endParaRPr sz="1000"/>
          </a:p>
        </p:txBody>
      </p:sp>
      <p:sp>
        <p:nvSpPr>
          <p:cNvPr id="2230" name="Google Shape;2230;p130"/>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Review questions</a:t>
            </a:r>
            <a:endParaRPr b="1" sz="1200">
              <a:solidFill>
                <a:schemeClr val="accent2"/>
              </a:solidFill>
            </a:endParaRPr>
          </a:p>
        </p:txBody>
      </p:sp>
      <p:sp>
        <p:nvSpPr>
          <p:cNvPr id="2231" name="Google Shape;2231;p130"/>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30"/>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233" name="Google Shape;2233;p130"/>
          <p:cNvGrpSpPr/>
          <p:nvPr/>
        </p:nvGrpSpPr>
        <p:grpSpPr>
          <a:xfrm>
            <a:off x="8342666" y="184147"/>
            <a:ext cx="204348" cy="204348"/>
            <a:chOff x="710803" y="4142223"/>
            <a:chExt cx="329700" cy="329700"/>
          </a:xfrm>
        </p:grpSpPr>
        <p:sp>
          <p:nvSpPr>
            <p:cNvPr id="2234" name="Google Shape;2234;p130"/>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5" name="Google Shape;2235;p130"/>
            <p:cNvGrpSpPr/>
            <p:nvPr/>
          </p:nvGrpSpPr>
          <p:grpSpPr>
            <a:xfrm>
              <a:off x="840400" y="4191349"/>
              <a:ext cx="128261" cy="155689"/>
              <a:chOff x="816561" y="4165464"/>
              <a:chExt cx="128261" cy="155689"/>
            </a:xfrm>
          </p:grpSpPr>
          <p:sp>
            <p:nvSpPr>
              <p:cNvPr id="2236" name="Google Shape;2236;p130"/>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237" name="Google Shape;2237;p130"/>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30"/>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39" name="Google Shape;2239;p130"/>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2240" name="Google Shape;2240;p13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41" name="Google Shape;2241;p13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sp>
        <p:nvSpPr>
          <p:cNvPr id="2246" name="Google Shape;2246;p131"/>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Benevolence</a:t>
            </a:r>
            <a:endParaRPr b="1" sz="2500"/>
          </a:p>
        </p:txBody>
      </p:sp>
      <p:sp>
        <p:nvSpPr>
          <p:cNvPr id="2247" name="Google Shape;2247;p131"/>
          <p:cNvSpPr txBox="1"/>
          <p:nvPr/>
        </p:nvSpPr>
        <p:spPr>
          <a:xfrm>
            <a:off x="502625" y="1527933"/>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What’s in it for your company for this product to exist? </a:t>
            </a:r>
            <a:endParaRPr sz="1000"/>
          </a:p>
          <a:p>
            <a:pPr indent="0" lvl="0" marL="0" rtl="0" algn="l">
              <a:lnSpc>
                <a:spcPct val="115000"/>
              </a:lnSpc>
              <a:spcBef>
                <a:spcPts val="1600"/>
              </a:spcBef>
              <a:spcAft>
                <a:spcPts val="0"/>
              </a:spcAft>
              <a:buClr>
                <a:schemeClr val="dk1"/>
              </a:buClr>
              <a:buSzPts val="1100"/>
              <a:buFont typeface="Arial"/>
              <a:buNone/>
            </a:pPr>
            <a:r>
              <a:rPr lang="en" sz="1000"/>
              <a:t>Are you comfortable stating that purpose clearly and directly to your users? If not, why?</a:t>
            </a:r>
            <a:endParaRPr sz="1000"/>
          </a:p>
          <a:p>
            <a:pPr indent="0" lvl="0" marL="0" rtl="0" algn="l">
              <a:lnSpc>
                <a:spcPct val="115000"/>
              </a:lnSpc>
              <a:spcBef>
                <a:spcPts val="1600"/>
              </a:spcBef>
              <a:spcAft>
                <a:spcPts val="0"/>
              </a:spcAft>
              <a:buClr>
                <a:schemeClr val="dk1"/>
              </a:buClr>
              <a:buSzPts val="1100"/>
              <a:buFont typeface="Arial"/>
              <a:buNone/>
            </a:pPr>
            <a:r>
              <a:t/>
            </a:r>
            <a:endParaRPr sz="1000"/>
          </a:p>
          <a:p>
            <a:pPr indent="0" lvl="0" marL="0" rtl="0" algn="l">
              <a:lnSpc>
                <a:spcPct val="115000"/>
              </a:lnSpc>
              <a:spcBef>
                <a:spcPts val="1600"/>
              </a:spcBef>
              <a:spcAft>
                <a:spcPts val="1600"/>
              </a:spcAft>
              <a:buClr>
                <a:schemeClr val="dk1"/>
              </a:buClr>
              <a:buSzPts val="1100"/>
              <a:buFont typeface="Arial"/>
              <a:buNone/>
            </a:pPr>
            <a:r>
              <a:t/>
            </a:r>
            <a:endParaRPr sz="1000"/>
          </a:p>
        </p:txBody>
      </p:sp>
      <p:sp>
        <p:nvSpPr>
          <p:cNvPr id="2248" name="Google Shape;2248;p131"/>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Review questions</a:t>
            </a:r>
            <a:endParaRPr b="1" sz="1200">
              <a:solidFill>
                <a:schemeClr val="accent2"/>
              </a:solidFill>
            </a:endParaRPr>
          </a:p>
        </p:txBody>
      </p:sp>
      <p:sp>
        <p:nvSpPr>
          <p:cNvPr id="2249" name="Google Shape;2249;p13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3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251" name="Google Shape;2251;p131"/>
          <p:cNvGrpSpPr/>
          <p:nvPr/>
        </p:nvGrpSpPr>
        <p:grpSpPr>
          <a:xfrm>
            <a:off x="8342666" y="184147"/>
            <a:ext cx="204348" cy="204348"/>
            <a:chOff x="710803" y="4142223"/>
            <a:chExt cx="329700" cy="329700"/>
          </a:xfrm>
        </p:grpSpPr>
        <p:sp>
          <p:nvSpPr>
            <p:cNvPr id="2252" name="Google Shape;2252;p13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3" name="Google Shape;2253;p131"/>
            <p:cNvGrpSpPr/>
            <p:nvPr/>
          </p:nvGrpSpPr>
          <p:grpSpPr>
            <a:xfrm>
              <a:off x="840400" y="4191349"/>
              <a:ext cx="128261" cy="155689"/>
              <a:chOff x="816561" y="4165464"/>
              <a:chExt cx="128261" cy="155689"/>
            </a:xfrm>
          </p:grpSpPr>
          <p:sp>
            <p:nvSpPr>
              <p:cNvPr id="2254" name="Google Shape;2254;p13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255" name="Google Shape;2255;p13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3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57" name="Google Shape;2257;p131"/>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2258" name="Google Shape;2258;p13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59" name="Google Shape;2259;p13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60" name="Google Shape;260;p2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261" name="Google Shape;261;p2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63" name="Google Shape;263;p24"/>
          <p:cNvGrpSpPr/>
          <p:nvPr/>
        </p:nvGrpSpPr>
        <p:grpSpPr>
          <a:xfrm>
            <a:off x="8342666" y="184147"/>
            <a:ext cx="204348" cy="204348"/>
            <a:chOff x="710803" y="4142223"/>
            <a:chExt cx="329700" cy="329700"/>
          </a:xfrm>
        </p:grpSpPr>
        <p:sp>
          <p:nvSpPr>
            <p:cNvPr id="264" name="Google Shape;264;p2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24"/>
            <p:cNvGrpSpPr/>
            <p:nvPr/>
          </p:nvGrpSpPr>
          <p:grpSpPr>
            <a:xfrm>
              <a:off x="840400" y="4191349"/>
              <a:ext cx="128261" cy="155689"/>
              <a:chOff x="816561" y="4165464"/>
              <a:chExt cx="128261" cy="155689"/>
            </a:xfrm>
          </p:grpSpPr>
          <p:sp>
            <p:nvSpPr>
              <p:cNvPr id="266" name="Google Shape;266;p2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67" name="Google Shape;267;p2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9" name="Google Shape;269;p2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1.1</a:t>
            </a:r>
            <a:endParaRPr b="1" sz="1200">
              <a:solidFill>
                <a:schemeClr val="accent2"/>
              </a:solidFill>
            </a:endParaRPr>
          </a:p>
        </p:txBody>
      </p:sp>
      <p:sp>
        <p:nvSpPr>
          <p:cNvPr id="270" name="Google Shape;270;p24"/>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t>List a few pieces of information in this explanation.</a:t>
            </a:r>
            <a:endParaRPr b="1" sz="1600"/>
          </a:p>
          <a:p>
            <a:pPr indent="0" lvl="0" marL="0" rtl="0" algn="l">
              <a:lnSpc>
                <a:spcPct val="115000"/>
              </a:lnSpc>
              <a:spcBef>
                <a:spcPts val="0"/>
              </a:spcBef>
              <a:spcAft>
                <a:spcPts val="0"/>
              </a:spcAft>
              <a:buClr>
                <a:schemeClr val="dk1"/>
              </a:buClr>
              <a:buSzPts val="1100"/>
              <a:buFont typeface="Arial"/>
              <a:buNone/>
            </a:pPr>
            <a:r>
              <a:t/>
            </a:r>
            <a:endParaRPr b="1" sz="1600"/>
          </a:p>
          <a:p>
            <a:pPr indent="0" lvl="0" marL="0" rtl="0" algn="l">
              <a:lnSpc>
                <a:spcPct val="115000"/>
              </a:lnSpc>
              <a:spcBef>
                <a:spcPts val="0"/>
              </a:spcBef>
              <a:spcAft>
                <a:spcPts val="0"/>
              </a:spcAft>
              <a:buNone/>
            </a:pPr>
            <a:r>
              <a:t/>
            </a:r>
            <a:endParaRPr b="1" sz="1600"/>
          </a:p>
        </p:txBody>
      </p:sp>
      <p:sp>
        <p:nvSpPr>
          <p:cNvPr id="271" name="Google Shape;271;p2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grpSp>
        <p:nvGrpSpPr>
          <p:cNvPr id="272" name="Google Shape;272;p24"/>
          <p:cNvGrpSpPr/>
          <p:nvPr/>
        </p:nvGrpSpPr>
        <p:grpSpPr>
          <a:xfrm>
            <a:off x="6942900" y="3484800"/>
            <a:ext cx="2048700" cy="1506300"/>
            <a:chOff x="6942900" y="3484800"/>
            <a:chExt cx="2048700" cy="1506300"/>
          </a:xfrm>
        </p:grpSpPr>
        <p:sp>
          <p:nvSpPr>
            <p:cNvPr id="273" name="Google Shape;273;p24"/>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275" name="Google Shape;275;p24"/>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the first interactive slide. Participants in your workshop will literally write their answers to the question here.</a:t>
              </a:r>
              <a:endParaRPr sz="1000">
                <a:solidFill>
                  <a:srgbClr val="FFFFFF"/>
                </a:solidFill>
              </a:endParaRPr>
            </a:p>
          </p:txBody>
        </p:sp>
        <p:sp>
          <p:nvSpPr>
            <p:cNvPr id="276" name="Google Shape;276;p24"/>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3" name="Shape 2263"/>
        <p:cNvGrpSpPr/>
        <p:nvPr/>
      </p:nvGrpSpPr>
      <p:grpSpPr>
        <a:xfrm>
          <a:off x="0" y="0"/>
          <a:ext cx="0" cy="0"/>
          <a:chOff x="0" y="0"/>
          <a:chExt cx="0" cy="0"/>
        </a:xfrm>
      </p:grpSpPr>
      <p:sp>
        <p:nvSpPr>
          <p:cNvPr id="2264" name="Google Shape;2264;p132"/>
          <p:cNvSpPr txBox="1"/>
          <p:nvPr/>
        </p:nvSpPr>
        <p:spPr>
          <a:xfrm>
            <a:off x="502625" y="917350"/>
            <a:ext cx="30756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Product reviews</a:t>
            </a:r>
            <a:endParaRPr b="1" sz="2500"/>
          </a:p>
        </p:txBody>
      </p:sp>
      <p:sp>
        <p:nvSpPr>
          <p:cNvPr id="2265" name="Google Shape;2265;p132"/>
          <p:cNvSpPr txBox="1"/>
          <p:nvPr/>
        </p:nvSpPr>
        <p:spPr>
          <a:xfrm>
            <a:off x="502625" y="1703983"/>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a:t>What do you want to be true about how your product is trusted? Write a version of both a good and bad review you could imagine showing up in the tech press after these features are launched.</a:t>
            </a:r>
            <a:endParaRPr sz="1000"/>
          </a:p>
        </p:txBody>
      </p:sp>
      <p:sp>
        <p:nvSpPr>
          <p:cNvPr id="2266" name="Google Shape;2266;p132"/>
          <p:cNvSpPr txBox="1"/>
          <p:nvPr/>
        </p:nvSpPr>
        <p:spPr>
          <a:xfrm>
            <a:off x="4397875" y="917350"/>
            <a:ext cx="3796500" cy="13146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267" name="Google Shape;2267;p132"/>
          <p:cNvSpPr txBox="1"/>
          <p:nvPr/>
        </p:nvSpPr>
        <p:spPr>
          <a:xfrm>
            <a:off x="4397875" y="2922200"/>
            <a:ext cx="3796500" cy="13146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268" name="Google Shape;2268;p132"/>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Good review</a:t>
            </a:r>
            <a:endParaRPr b="1" sz="800">
              <a:solidFill>
                <a:schemeClr val="accent2"/>
              </a:solidFill>
            </a:endParaRPr>
          </a:p>
        </p:txBody>
      </p:sp>
      <p:sp>
        <p:nvSpPr>
          <p:cNvPr id="2269" name="Google Shape;2269;p132"/>
          <p:cNvSpPr txBox="1"/>
          <p:nvPr/>
        </p:nvSpPr>
        <p:spPr>
          <a:xfrm>
            <a:off x="4397875" y="2469800"/>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Bad</a:t>
            </a:r>
            <a:r>
              <a:rPr b="1" lang="en" sz="800">
                <a:solidFill>
                  <a:schemeClr val="accent2"/>
                </a:solidFill>
              </a:rPr>
              <a:t> review</a:t>
            </a:r>
            <a:endParaRPr b="1" sz="800">
              <a:solidFill>
                <a:schemeClr val="accent2"/>
              </a:solidFill>
            </a:endParaRPr>
          </a:p>
        </p:txBody>
      </p:sp>
      <p:sp>
        <p:nvSpPr>
          <p:cNvPr id="2270" name="Google Shape;2270;p132"/>
          <p:cNvSpPr txBox="1"/>
          <p:nvPr/>
        </p:nvSpPr>
        <p:spPr>
          <a:xfrm>
            <a:off x="525180" y="442225"/>
            <a:ext cx="1850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Review questions</a:t>
            </a:r>
            <a:endParaRPr b="1" sz="1200">
              <a:solidFill>
                <a:schemeClr val="accent2"/>
              </a:solidFill>
            </a:endParaRPr>
          </a:p>
        </p:txBody>
      </p:sp>
      <p:sp>
        <p:nvSpPr>
          <p:cNvPr id="2271" name="Google Shape;2271;p13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3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273" name="Google Shape;2273;p132"/>
          <p:cNvGrpSpPr/>
          <p:nvPr/>
        </p:nvGrpSpPr>
        <p:grpSpPr>
          <a:xfrm>
            <a:off x="8342666" y="184147"/>
            <a:ext cx="204348" cy="204348"/>
            <a:chOff x="710803" y="4142223"/>
            <a:chExt cx="329700" cy="329700"/>
          </a:xfrm>
        </p:grpSpPr>
        <p:sp>
          <p:nvSpPr>
            <p:cNvPr id="2274" name="Google Shape;2274;p13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5" name="Google Shape;2275;p132"/>
            <p:cNvGrpSpPr/>
            <p:nvPr/>
          </p:nvGrpSpPr>
          <p:grpSpPr>
            <a:xfrm>
              <a:off x="840400" y="4191349"/>
              <a:ext cx="128261" cy="155689"/>
              <a:chOff x="816561" y="4165464"/>
              <a:chExt cx="128261" cy="155689"/>
            </a:xfrm>
          </p:grpSpPr>
          <p:sp>
            <p:nvSpPr>
              <p:cNvPr id="2276" name="Google Shape;2276;p13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277" name="Google Shape;2277;p13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3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79" name="Google Shape;2279;p13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280" name="Google Shape;2280;p13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4" name="Shape 2284"/>
        <p:cNvGrpSpPr/>
        <p:nvPr/>
      </p:nvGrpSpPr>
      <p:grpSpPr>
        <a:xfrm>
          <a:off x="0" y="0"/>
          <a:ext cx="0" cy="0"/>
          <a:chOff x="0" y="0"/>
          <a:chExt cx="0" cy="0"/>
        </a:xfrm>
      </p:grpSpPr>
      <p:sp>
        <p:nvSpPr>
          <p:cNvPr id="2285" name="Google Shape;2285;p133"/>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Share and wrap up</a:t>
            </a:r>
            <a:endParaRPr b="1" sz="5400">
              <a:solidFill>
                <a:schemeClr val="lt1"/>
              </a:solidFill>
            </a:endParaRPr>
          </a:p>
        </p:txBody>
      </p:sp>
      <p:sp>
        <p:nvSpPr>
          <p:cNvPr id="2286" name="Google Shape;2286;p133"/>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None/>
            </a:pPr>
            <a:r>
              <a:rPr lang="en">
                <a:solidFill>
                  <a:schemeClr val="lt1"/>
                </a:solidFill>
              </a:rPr>
              <a:t>Reflect on the workshop and discuss what you want to do next.</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rgbClr val="FFFFFF"/>
                </a:solidFill>
              </a:rPr>
              <a:t>Before you close, take some time to reflect on what you learned in the workshop overall and document any additional next steps and actions.</a:t>
            </a:r>
            <a:endParaRPr>
              <a:solidFill>
                <a:srgbClr val="FFFFFF"/>
              </a:solidFill>
            </a:endParaRPr>
          </a:p>
        </p:txBody>
      </p:sp>
      <p:sp>
        <p:nvSpPr>
          <p:cNvPr id="2287" name="Google Shape;2287;p13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2288" name="Google Shape;2288;p133">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2" name="Shape 2292"/>
        <p:cNvGrpSpPr/>
        <p:nvPr/>
      </p:nvGrpSpPr>
      <p:grpSpPr>
        <a:xfrm>
          <a:off x="0" y="0"/>
          <a:ext cx="0" cy="0"/>
          <a:chOff x="0" y="0"/>
          <a:chExt cx="0" cy="0"/>
        </a:xfrm>
      </p:grpSpPr>
      <p:sp>
        <p:nvSpPr>
          <p:cNvPr id="2293" name="Google Shape;2293;p134"/>
          <p:cNvSpPr txBox="1"/>
          <p:nvPr/>
        </p:nvSpPr>
        <p:spPr>
          <a:xfrm>
            <a:off x="502625" y="917350"/>
            <a:ext cx="30756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Top questions + next steps</a:t>
            </a:r>
            <a:endParaRPr b="1" sz="2500"/>
          </a:p>
        </p:txBody>
      </p:sp>
      <p:sp>
        <p:nvSpPr>
          <p:cNvPr id="2294" name="Google Shape;2294;p134"/>
          <p:cNvSpPr txBox="1"/>
          <p:nvPr/>
        </p:nvSpPr>
        <p:spPr>
          <a:xfrm>
            <a:off x="502625" y="2089685"/>
            <a:ext cx="2260500" cy="197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Reflect on the </a:t>
            </a:r>
            <a:r>
              <a:rPr lang="en" sz="1000"/>
              <a:t>review</a:t>
            </a:r>
            <a:r>
              <a:rPr lang="en" sz="1000"/>
              <a:t> questions above and the workshop overall. What did you learn? What do you still have questions about. What should you do next.</a:t>
            </a:r>
            <a:endParaRPr sz="1000"/>
          </a:p>
          <a:p>
            <a:pPr indent="0" lvl="0" marL="0" rtl="0" algn="l">
              <a:lnSpc>
                <a:spcPct val="115000"/>
              </a:lnSpc>
              <a:spcBef>
                <a:spcPts val="1600"/>
              </a:spcBef>
              <a:spcAft>
                <a:spcPts val="1600"/>
              </a:spcAft>
              <a:buClr>
                <a:schemeClr val="dk1"/>
              </a:buClr>
              <a:buSzPts val="1100"/>
              <a:buFont typeface="Arial"/>
              <a:buNone/>
            </a:pPr>
            <a:r>
              <a:rPr lang="en" sz="1000"/>
              <a:t>Jot down your top questions and next steps for further changes and investigation.</a:t>
            </a:r>
            <a:endParaRPr sz="1000"/>
          </a:p>
        </p:txBody>
      </p:sp>
      <p:sp>
        <p:nvSpPr>
          <p:cNvPr id="2295" name="Google Shape;2295;p134"/>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Share and wrap up</a:t>
            </a:r>
            <a:endParaRPr b="1" sz="1200">
              <a:solidFill>
                <a:schemeClr val="accent2"/>
              </a:solidFill>
            </a:endParaRPr>
          </a:p>
        </p:txBody>
      </p:sp>
      <p:sp>
        <p:nvSpPr>
          <p:cNvPr id="2296" name="Google Shape;2296;p13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3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298" name="Google Shape;2298;p134"/>
          <p:cNvGrpSpPr/>
          <p:nvPr/>
        </p:nvGrpSpPr>
        <p:grpSpPr>
          <a:xfrm>
            <a:off x="8342666" y="184147"/>
            <a:ext cx="204348" cy="204348"/>
            <a:chOff x="710803" y="4142223"/>
            <a:chExt cx="329700" cy="329700"/>
          </a:xfrm>
        </p:grpSpPr>
        <p:sp>
          <p:nvSpPr>
            <p:cNvPr id="2299" name="Google Shape;2299;p13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0" name="Google Shape;2300;p134"/>
            <p:cNvGrpSpPr/>
            <p:nvPr/>
          </p:nvGrpSpPr>
          <p:grpSpPr>
            <a:xfrm>
              <a:off x="840400" y="4191349"/>
              <a:ext cx="128261" cy="155689"/>
              <a:chOff x="816561" y="4165464"/>
              <a:chExt cx="128261" cy="155689"/>
            </a:xfrm>
          </p:grpSpPr>
          <p:sp>
            <p:nvSpPr>
              <p:cNvPr id="2301" name="Google Shape;2301;p13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302" name="Google Shape;2302;p13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3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04" name="Google Shape;2304;p13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2305" name="Google Shape;2305;p13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306" name="Google Shape;2306;p13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sp>
        <p:nvSpPr>
          <p:cNvPr id="2311" name="Google Shape;2311;p135"/>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End of workshop</a:t>
            </a:r>
            <a:endParaRPr b="1" sz="4700">
              <a:solidFill>
                <a:schemeClr val="lt1"/>
              </a:solidFill>
            </a:endParaRPr>
          </a:p>
        </p:txBody>
      </p:sp>
      <p:sp>
        <p:nvSpPr>
          <p:cNvPr id="2312" name="Google Shape;2312;p13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2313" name="Google Shape;2313;p135">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136"/>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Appendix: </a:t>
            </a:r>
            <a:br>
              <a:rPr b="1" lang="en" sz="4700">
                <a:solidFill>
                  <a:schemeClr val="lt1"/>
                </a:solidFill>
              </a:rPr>
            </a:br>
            <a:r>
              <a:rPr b="1" lang="en" sz="4700">
                <a:solidFill>
                  <a:schemeClr val="lt1"/>
                </a:solidFill>
              </a:rPr>
              <a:t>Optional materials</a:t>
            </a:r>
            <a:endParaRPr b="1" sz="4700">
              <a:solidFill>
                <a:schemeClr val="lt1"/>
              </a:solidFill>
            </a:endParaRPr>
          </a:p>
        </p:txBody>
      </p:sp>
      <p:sp>
        <p:nvSpPr>
          <p:cNvPr id="2319" name="Google Shape;2319;p13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2320" name="Google Shape;2320;p136">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137"/>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Solution board</a:t>
            </a:r>
            <a:endParaRPr b="1" sz="1200">
              <a:solidFill>
                <a:schemeClr val="accent2"/>
              </a:solidFill>
            </a:endParaRPr>
          </a:p>
        </p:txBody>
      </p:sp>
      <p:sp>
        <p:nvSpPr>
          <p:cNvPr id="2326" name="Google Shape;2326;p13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3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328" name="Google Shape;2328;p137"/>
          <p:cNvGrpSpPr/>
          <p:nvPr/>
        </p:nvGrpSpPr>
        <p:grpSpPr>
          <a:xfrm>
            <a:off x="8342666" y="184147"/>
            <a:ext cx="204348" cy="204348"/>
            <a:chOff x="710803" y="4142223"/>
            <a:chExt cx="329700" cy="329700"/>
          </a:xfrm>
        </p:grpSpPr>
        <p:sp>
          <p:nvSpPr>
            <p:cNvPr id="2329" name="Google Shape;2329;p13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0" name="Google Shape;2330;p137"/>
            <p:cNvGrpSpPr/>
            <p:nvPr/>
          </p:nvGrpSpPr>
          <p:grpSpPr>
            <a:xfrm>
              <a:off x="840400" y="4191349"/>
              <a:ext cx="128261" cy="155689"/>
              <a:chOff x="816561" y="4165464"/>
              <a:chExt cx="128261" cy="155689"/>
            </a:xfrm>
          </p:grpSpPr>
          <p:sp>
            <p:nvSpPr>
              <p:cNvPr id="2331" name="Google Shape;2331;p13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332" name="Google Shape;2332;p13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3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34" name="Google Shape;2334;p137"/>
          <p:cNvSpPr txBox="1"/>
          <p:nvPr/>
        </p:nvSpPr>
        <p:spPr>
          <a:xfrm>
            <a:off x="525175" y="2335988"/>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explainability solutions:</a:t>
            </a:r>
            <a:endParaRPr b="1"/>
          </a:p>
        </p:txBody>
      </p:sp>
      <p:sp>
        <p:nvSpPr>
          <p:cNvPr id="2335" name="Google Shape;2335;p137"/>
          <p:cNvSpPr txBox="1"/>
          <p:nvPr/>
        </p:nvSpPr>
        <p:spPr>
          <a:xfrm>
            <a:off x="525175" y="931325"/>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error mitigation and prevention plans:</a:t>
            </a:r>
            <a:endParaRPr b="1"/>
          </a:p>
        </p:txBody>
      </p:sp>
      <p:sp>
        <p:nvSpPr>
          <p:cNvPr id="2336" name="Google Shape;2336;p137"/>
          <p:cNvSpPr txBox="1"/>
          <p:nvPr/>
        </p:nvSpPr>
        <p:spPr>
          <a:xfrm>
            <a:off x="525175" y="3740650"/>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onboarding ideas:</a:t>
            </a:r>
            <a:endParaRPr b="1"/>
          </a:p>
        </p:txBody>
      </p:sp>
      <p:sp>
        <p:nvSpPr>
          <p:cNvPr id="2337" name="Google Shape;2337;p137"/>
          <p:cNvSpPr txBox="1"/>
          <p:nvPr/>
        </p:nvSpPr>
        <p:spPr>
          <a:xfrm>
            <a:off x="4408150" y="2335988"/>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feedback solutions:</a:t>
            </a:r>
            <a:endParaRPr b="1"/>
          </a:p>
        </p:txBody>
      </p:sp>
      <p:sp>
        <p:nvSpPr>
          <p:cNvPr id="2338" name="Google Shape;2338;p137"/>
          <p:cNvSpPr txBox="1"/>
          <p:nvPr/>
        </p:nvSpPr>
        <p:spPr>
          <a:xfrm>
            <a:off x="4408150" y="931325"/>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a:t>
            </a:r>
            <a:r>
              <a:rPr b="1" lang="en" sz="800">
                <a:solidFill>
                  <a:schemeClr val="dk1"/>
                </a:solidFill>
              </a:rPr>
              <a:t>controls</a:t>
            </a:r>
            <a:r>
              <a:rPr b="1" lang="en" sz="800">
                <a:solidFill>
                  <a:schemeClr val="dk1"/>
                </a:solidFill>
              </a:rPr>
              <a:t> solutions:</a:t>
            </a:r>
            <a:endParaRPr b="1"/>
          </a:p>
        </p:txBody>
      </p:sp>
      <p:sp>
        <p:nvSpPr>
          <p:cNvPr id="2339" name="Google Shape;2339;p137"/>
          <p:cNvSpPr txBox="1"/>
          <p:nvPr/>
        </p:nvSpPr>
        <p:spPr>
          <a:xfrm>
            <a:off x="4408150" y="3740650"/>
            <a:ext cx="2959800" cy="3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Top data opportunities and concerns:</a:t>
            </a:r>
            <a:endParaRPr b="1"/>
          </a:p>
        </p:txBody>
      </p:sp>
      <p:sp>
        <p:nvSpPr>
          <p:cNvPr id="2340" name="Google Shape;2340;p137"/>
          <p:cNvSpPr txBox="1"/>
          <p:nvPr/>
        </p:nvSpPr>
        <p:spPr>
          <a:xfrm>
            <a:off x="525175" y="136695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341" name="Google Shape;2341;p137"/>
          <p:cNvSpPr txBox="1"/>
          <p:nvPr/>
        </p:nvSpPr>
        <p:spPr>
          <a:xfrm>
            <a:off x="4408150" y="136695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342" name="Google Shape;2342;p137"/>
          <p:cNvSpPr txBox="1"/>
          <p:nvPr/>
        </p:nvSpPr>
        <p:spPr>
          <a:xfrm>
            <a:off x="525175" y="269990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343" name="Google Shape;2343;p137"/>
          <p:cNvSpPr txBox="1"/>
          <p:nvPr/>
        </p:nvSpPr>
        <p:spPr>
          <a:xfrm>
            <a:off x="4408150" y="269990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344" name="Google Shape;2344;p137"/>
          <p:cNvSpPr txBox="1"/>
          <p:nvPr/>
        </p:nvSpPr>
        <p:spPr>
          <a:xfrm>
            <a:off x="525175" y="410455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2345" name="Google Shape;2345;p137"/>
          <p:cNvSpPr txBox="1"/>
          <p:nvPr/>
        </p:nvSpPr>
        <p:spPr>
          <a:xfrm>
            <a:off x="4408150" y="4104550"/>
            <a:ext cx="2697900" cy="892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sp>
        <p:nvSpPr>
          <p:cNvPr id="2350" name="Google Shape;2350;p138"/>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Your name — Sketching board</a:t>
            </a:r>
            <a:endParaRPr b="1" sz="1200">
              <a:solidFill>
                <a:schemeClr val="accent2"/>
              </a:solidFill>
            </a:endParaRPr>
          </a:p>
        </p:txBody>
      </p:sp>
      <p:sp>
        <p:nvSpPr>
          <p:cNvPr id="2351" name="Google Shape;2351;p13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3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353" name="Google Shape;2353;p138"/>
          <p:cNvGrpSpPr/>
          <p:nvPr/>
        </p:nvGrpSpPr>
        <p:grpSpPr>
          <a:xfrm>
            <a:off x="8342666" y="184147"/>
            <a:ext cx="204348" cy="204348"/>
            <a:chOff x="710803" y="4142223"/>
            <a:chExt cx="329700" cy="329700"/>
          </a:xfrm>
        </p:grpSpPr>
        <p:sp>
          <p:nvSpPr>
            <p:cNvPr id="2354" name="Google Shape;2354;p13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5" name="Google Shape;2355;p138"/>
            <p:cNvGrpSpPr/>
            <p:nvPr/>
          </p:nvGrpSpPr>
          <p:grpSpPr>
            <a:xfrm>
              <a:off x="840400" y="4191349"/>
              <a:ext cx="128261" cy="155689"/>
              <a:chOff x="816561" y="4165464"/>
              <a:chExt cx="128261" cy="155689"/>
            </a:xfrm>
          </p:grpSpPr>
          <p:sp>
            <p:nvSpPr>
              <p:cNvPr id="2356" name="Google Shape;2356;p13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357" name="Google Shape;2357;p13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3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59" name="Google Shape;2359;p138"/>
          <p:cNvSpPr txBox="1"/>
          <p:nvPr/>
        </p:nvSpPr>
        <p:spPr>
          <a:xfrm>
            <a:off x="3676200" y="2475042"/>
            <a:ext cx="1791600" cy="49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000"/>
              <a:t>Sketch your ideas on paper.</a:t>
            </a:r>
            <a:endParaRPr sz="1000"/>
          </a:p>
          <a:p>
            <a:pPr indent="0" lvl="0" marL="0" rtl="0" algn="ctr">
              <a:lnSpc>
                <a:spcPct val="115000"/>
              </a:lnSpc>
              <a:spcBef>
                <a:spcPts val="1600"/>
              </a:spcBef>
              <a:spcAft>
                <a:spcPts val="1600"/>
              </a:spcAft>
              <a:buClr>
                <a:schemeClr val="dk1"/>
              </a:buClr>
              <a:buSzPts val="1100"/>
              <a:buFont typeface="Arial"/>
              <a:buNone/>
            </a:pPr>
            <a:r>
              <a:rPr lang="en" sz="1000"/>
              <a:t>Snap a picture with your phone and </a:t>
            </a:r>
            <a:r>
              <a:rPr lang="en" sz="1000"/>
              <a:t>upload</a:t>
            </a:r>
            <a:r>
              <a:rPr lang="en" sz="1000"/>
              <a:t> to the slides here..</a:t>
            </a:r>
            <a:endParaRPr sz="1000"/>
          </a:p>
        </p:txBody>
      </p:sp>
      <p:sp>
        <p:nvSpPr>
          <p:cNvPr id="2360" name="Google Shape;2360;p13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361" name="Google Shape;2361;p13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82" name="Google Shape;282;p2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283" name="Google Shape;283;p2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85" name="Google Shape;285;p25"/>
          <p:cNvGrpSpPr/>
          <p:nvPr/>
        </p:nvGrpSpPr>
        <p:grpSpPr>
          <a:xfrm>
            <a:off x="8342666" y="184147"/>
            <a:ext cx="204348" cy="204348"/>
            <a:chOff x="710803" y="4142223"/>
            <a:chExt cx="329700" cy="329700"/>
          </a:xfrm>
        </p:grpSpPr>
        <p:sp>
          <p:nvSpPr>
            <p:cNvPr id="286" name="Google Shape;286;p2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25"/>
            <p:cNvGrpSpPr/>
            <p:nvPr/>
          </p:nvGrpSpPr>
          <p:grpSpPr>
            <a:xfrm>
              <a:off x="840400" y="4191349"/>
              <a:ext cx="128261" cy="155689"/>
              <a:chOff x="816561" y="4165464"/>
              <a:chExt cx="128261" cy="155689"/>
            </a:xfrm>
          </p:grpSpPr>
          <p:sp>
            <p:nvSpPr>
              <p:cNvPr id="288" name="Google Shape;288;p2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89" name="Google Shape;289;p2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1" name="Google Shape;291;p25"/>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1.1</a:t>
            </a:r>
            <a:endParaRPr b="1" sz="1200">
              <a:solidFill>
                <a:schemeClr val="accent2"/>
              </a:solidFill>
            </a:endParaRPr>
          </a:p>
        </p:txBody>
      </p:sp>
      <p:sp>
        <p:nvSpPr>
          <p:cNvPr id="292" name="Google Shape;292;p25"/>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What information on your list is meaningful, appropriate, and timely for a driver who has just entered the car for the first time?</a:t>
            </a:r>
            <a:endParaRPr b="1" sz="1600"/>
          </a:p>
        </p:txBody>
      </p:sp>
      <p:sp>
        <p:nvSpPr>
          <p:cNvPr id="293" name="Google Shape;293;p25"/>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299" name="Google Shape;299;p2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00" name="Google Shape;300;p2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02" name="Google Shape;302;p26"/>
          <p:cNvGrpSpPr/>
          <p:nvPr/>
        </p:nvGrpSpPr>
        <p:grpSpPr>
          <a:xfrm>
            <a:off x="8342666" y="184147"/>
            <a:ext cx="204348" cy="204348"/>
            <a:chOff x="710803" y="4142223"/>
            <a:chExt cx="329700" cy="329700"/>
          </a:xfrm>
        </p:grpSpPr>
        <p:sp>
          <p:nvSpPr>
            <p:cNvPr id="303" name="Google Shape;303;p2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26"/>
            <p:cNvGrpSpPr/>
            <p:nvPr/>
          </p:nvGrpSpPr>
          <p:grpSpPr>
            <a:xfrm>
              <a:off x="840400" y="4191349"/>
              <a:ext cx="128261" cy="155689"/>
              <a:chOff x="816561" y="4165464"/>
              <a:chExt cx="128261" cy="155689"/>
            </a:xfrm>
          </p:grpSpPr>
          <p:sp>
            <p:nvSpPr>
              <p:cNvPr id="305" name="Google Shape;305;p2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06" name="Google Shape;306;p2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8" name="Google Shape;308;p2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1.1</a:t>
            </a:r>
            <a:endParaRPr b="1" sz="1200">
              <a:solidFill>
                <a:schemeClr val="accent2"/>
              </a:solidFill>
            </a:endParaRPr>
          </a:p>
        </p:txBody>
      </p:sp>
      <p:sp>
        <p:nvSpPr>
          <p:cNvPr id="309" name="Google Shape;309;p26"/>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What information on your list is useful </a:t>
            </a:r>
            <a:r>
              <a:rPr b="1" lang="en" sz="1600" u="sng">
                <a:solidFill>
                  <a:schemeClr val="dk1"/>
                </a:solidFill>
              </a:rPr>
              <a:t>every</a:t>
            </a:r>
            <a:r>
              <a:rPr b="1" lang="en" sz="1600">
                <a:solidFill>
                  <a:schemeClr val="dk1"/>
                </a:solidFill>
              </a:rPr>
              <a:t> time the driver gets into the car?</a:t>
            </a:r>
            <a:endParaRPr b="1" sz="1600"/>
          </a:p>
        </p:txBody>
      </p:sp>
      <p:sp>
        <p:nvSpPr>
          <p:cNvPr id="310" name="Google Shape;310;p26"/>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316" name="Google Shape;316;p2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17" name="Google Shape;317;p2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19" name="Google Shape;319;p27"/>
          <p:cNvGrpSpPr/>
          <p:nvPr/>
        </p:nvGrpSpPr>
        <p:grpSpPr>
          <a:xfrm>
            <a:off x="8342666" y="184147"/>
            <a:ext cx="204348" cy="204348"/>
            <a:chOff x="710803" y="4142223"/>
            <a:chExt cx="329700" cy="329700"/>
          </a:xfrm>
        </p:grpSpPr>
        <p:sp>
          <p:nvSpPr>
            <p:cNvPr id="320" name="Google Shape;320;p2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27"/>
            <p:cNvGrpSpPr/>
            <p:nvPr/>
          </p:nvGrpSpPr>
          <p:grpSpPr>
            <a:xfrm>
              <a:off x="840400" y="4191349"/>
              <a:ext cx="128261" cy="155689"/>
              <a:chOff x="816561" y="4165464"/>
              <a:chExt cx="128261" cy="155689"/>
            </a:xfrm>
          </p:grpSpPr>
          <p:sp>
            <p:nvSpPr>
              <p:cNvPr id="322" name="Google Shape;322;p2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23" name="Google Shape;323;p2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5" name="Google Shape;325;p27"/>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1.1</a:t>
            </a:r>
            <a:endParaRPr b="1" sz="1200">
              <a:solidFill>
                <a:schemeClr val="accent2"/>
              </a:solidFill>
            </a:endParaRPr>
          </a:p>
        </p:txBody>
      </p:sp>
      <p:sp>
        <p:nvSpPr>
          <p:cNvPr id="326" name="Google Shape;326;p27"/>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Do you think this is a good explanation? Why or</a:t>
            </a:r>
            <a:br>
              <a:rPr b="1" lang="en" sz="1600">
                <a:solidFill>
                  <a:schemeClr val="dk1"/>
                </a:solidFill>
              </a:rPr>
            </a:br>
            <a:r>
              <a:rPr b="1" lang="en" sz="1600">
                <a:solidFill>
                  <a:schemeClr val="dk1"/>
                </a:solidFill>
              </a:rPr>
              <a:t>why not?</a:t>
            </a:r>
            <a:endParaRPr b="1" sz="1600">
              <a:solidFill>
                <a:schemeClr val="dk1"/>
              </a:solidFill>
            </a:endParaRPr>
          </a:p>
        </p:txBody>
      </p:sp>
      <p:sp>
        <p:nvSpPr>
          <p:cNvPr id="327" name="Google Shape;327;p27"/>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333" name="Google Shape;333;p2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34" name="Google Shape;334;p2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36" name="Google Shape;336;p28"/>
          <p:cNvGrpSpPr/>
          <p:nvPr/>
        </p:nvGrpSpPr>
        <p:grpSpPr>
          <a:xfrm>
            <a:off x="8342666" y="184147"/>
            <a:ext cx="204348" cy="204348"/>
            <a:chOff x="710803" y="4142223"/>
            <a:chExt cx="329700" cy="329700"/>
          </a:xfrm>
        </p:grpSpPr>
        <p:sp>
          <p:nvSpPr>
            <p:cNvPr id="337" name="Google Shape;337;p2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28"/>
            <p:cNvGrpSpPr/>
            <p:nvPr/>
          </p:nvGrpSpPr>
          <p:grpSpPr>
            <a:xfrm>
              <a:off x="840400" y="4191349"/>
              <a:ext cx="128261" cy="155689"/>
              <a:chOff x="816561" y="4165464"/>
              <a:chExt cx="128261" cy="155689"/>
            </a:xfrm>
          </p:grpSpPr>
          <p:sp>
            <p:nvSpPr>
              <p:cNvPr id="339" name="Google Shape;339;p2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40" name="Google Shape;340;p2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2" name="Google Shape;342;p2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1.2</a:t>
            </a:r>
            <a:endParaRPr b="1" sz="1200">
              <a:solidFill>
                <a:schemeClr val="accent2"/>
              </a:solidFill>
            </a:endParaRPr>
          </a:p>
        </p:txBody>
      </p:sp>
      <p:sp>
        <p:nvSpPr>
          <p:cNvPr id="343" name="Google Shape;343;p28"/>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Are these good explanations of the identification failures?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If not, why not?</a:t>
            </a:r>
            <a:endParaRPr b="1" sz="1600">
              <a:solidFill>
                <a:schemeClr val="dk1"/>
              </a:solidFill>
            </a:endParaRPr>
          </a:p>
        </p:txBody>
      </p:sp>
      <p:sp>
        <p:nvSpPr>
          <p:cNvPr id="344" name="Google Shape;344;p28"/>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350" name="Google Shape;350;p2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51" name="Google Shape;351;p2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53" name="Google Shape;353;p29"/>
          <p:cNvGrpSpPr/>
          <p:nvPr/>
        </p:nvGrpSpPr>
        <p:grpSpPr>
          <a:xfrm>
            <a:off x="8342666" y="184147"/>
            <a:ext cx="204348" cy="204348"/>
            <a:chOff x="710803" y="4142223"/>
            <a:chExt cx="329700" cy="329700"/>
          </a:xfrm>
        </p:grpSpPr>
        <p:sp>
          <p:nvSpPr>
            <p:cNvPr id="354" name="Google Shape;354;p2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29"/>
            <p:cNvGrpSpPr/>
            <p:nvPr/>
          </p:nvGrpSpPr>
          <p:grpSpPr>
            <a:xfrm>
              <a:off x="840400" y="4191349"/>
              <a:ext cx="128261" cy="155689"/>
              <a:chOff x="816561" y="4165464"/>
              <a:chExt cx="128261" cy="155689"/>
            </a:xfrm>
          </p:grpSpPr>
          <p:sp>
            <p:nvSpPr>
              <p:cNvPr id="356" name="Google Shape;356;p2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57" name="Google Shape;357;p2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9" name="Google Shape;359;p29"/>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1.2</a:t>
            </a:r>
            <a:endParaRPr b="1" sz="1200">
              <a:solidFill>
                <a:schemeClr val="accent2"/>
              </a:solidFill>
            </a:endParaRPr>
          </a:p>
        </p:txBody>
      </p:sp>
      <p:sp>
        <p:nvSpPr>
          <p:cNvPr id="360" name="Google Shape;360;p29"/>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Discuss some approaches for more helpful explanations.</a:t>
            </a:r>
            <a:endParaRPr b="1" sz="1600">
              <a:solidFill>
                <a:schemeClr val="dk1"/>
              </a:solidFill>
            </a:endParaRPr>
          </a:p>
        </p:txBody>
      </p:sp>
      <p:sp>
        <p:nvSpPr>
          <p:cNvPr id="361" name="Google Shape;361;p29"/>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367" name="Google Shape;367;p3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68" name="Google Shape;368;p30"/>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70" name="Google Shape;370;p30"/>
          <p:cNvGrpSpPr/>
          <p:nvPr/>
        </p:nvGrpSpPr>
        <p:grpSpPr>
          <a:xfrm>
            <a:off x="8342666" y="184147"/>
            <a:ext cx="204348" cy="204348"/>
            <a:chOff x="710803" y="4142223"/>
            <a:chExt cx="329700" cy="329700"/>
          </a:xfrm>
        </p:grpSpPr>
        <p:sp>
          <p:nvSpPr>
            <p:cNvPr id="371" name="Google Shape;371;p30"/>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30"/>
            <p:cNvGrpSpPr/>
            <p:nvPr/>
          </p:nvGrpSpPr>
          <p:grpSpPr>
            <a:xfrm>
              <a:off x="840400" y="4191349"/>
              <a:ext cx="128261" cy="155689"/>
              <a:chOff x="816561" y="4165464"/>
              <a:chExt cx="128261" cy="155689"/>
            </a:xfrm>
          </p:grpSpPr>
          <p:sp>
            <p:nvSpPr>
              <p:cNvPr id="373" name="Google Shape;373;p30"/>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74" name="Google Shape;374;p30"/>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 name="Google Shape;376;p3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1.2</a:t>
            </a:r>
            <a:endParaRPr b="1" sz="1200">
              <a:solidFill>
                <a:schemeClr val="accent2"/>
              </a:solidFill>
            </a:endParaRPr>
          </a:p>
        </p:txBody>
      </p:sp>
      <p:sp>
        <p:nvSpPr>
          <p:cNvPr id="377" name="Google Shape;377;p30"/>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In situations where the Model-U does not successfully identify a registered driver, what mechanism should be provided so they can start their car and how should it be communicated to them?</a:t>
            </a:r>
            <a:endParaRPr b="1" sz="1600">
              <a:solidFill>
                <a:schemeClr val="dk1"/>
              </a:solidFill>
            </a:endParaRPr>
          </a:p>
        </p:txBody>
      </p:sp>
      <p:sp>
        <p:nvSpPr>
          <p:cNvPr id="378" name="Google Shape;378;p30"/>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384" name="Google Shape;384;p3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385" name="Google Shape;385;p3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387" name="Google Shape;387;p31"/>
          <p:cNvGrpSpPr/>
          <p:nvPr/>
        </p:nvGrpSpPr>
        <p:grpSpPr>
          <a:xfrm>
            <a:off x="8342666" y="184147"/>
            <a:ext cx="204348" cy="204348"/>
            <a:chOff x="710803" y="4142223"/>
            <a:chExt cx="329700" cy="329700"/>
          </a:xfrm>
        </p:grpSpPr>
        <p:sp>
          <p:nvSpPr>
            <p:cNvPr id="388" name="Google Shape;388;p3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31"/>
            <p:cNvGrpSpPr/>
            <p:nvPr/>
          </p:nvGrpSpPr>
          <p:grpSpPr>
            <a:xfrm>
              <a:off x="840400" y="4191349"/>
              <a:ext cx="128261" cy="155689"/>
              <a:chOff x="816561" y="4165464"/>
              <a:chExt cx="128261" cy="155689"/>
            </a:xfrm>
          </p:grpSpPr>
          <p:sp>
            <p:nvSpPr>
              <p:cNvPr id="390" name="Google Shape;390;p3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91" name="Google Shape;391;p3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3" name="Google Shape;393;p31"/>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1</a:t>
            </a:r>
            <a:endParaRPr b="1" sz="1200">
              <a:solidFill>
                <a:schemeClr val="accent2"/>
              </a:solidFill>
            </a:endParaRPr>
          </a:p>
        </p:txBody>
      </p:sp>
      <p:sp>
        <p:nvSpPr>
          <p:cNvPr id="394" name="Google Shape;394;p31"/>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Apply back to your product:</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How does your evaluation of good explanations here make you think about what aspects of your product need to be explained the first time vs every time?</a:t>
            </a:r>
            <a:endParaRPr b="1" sz="1600">
              <a:solidFill>
                <a:schemeClr val="dk1"/>
              </a:solidFill>
            </a:endParaRPr>
          </a:p>
        </p:txBody>
      </p:sp>
      <p:sp>
        <p:nvSpPr>
          <p:cNvPr id="395" name="Google Shape;395;p31"/>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95" name="Google Shape;95;p1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96" name="Google Shape;96;p14"/>
          <p:cNvSpPr txBox="1"/>
          <p:nvPr/>
        </p:nvSpPr>
        <p:spPr>
          <a:xfrm>
            <a:off x="6248400" y="1156100"/>
            <a:ext cx="2743200" cy="32799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b="1" lang="en" sz="1200">
                <a:solidFill>
                  <a:schemeClr val="dk1"/>
                </a:solidFill>
              </a:rPr>
              <a:t>Review &amp; wrap-up</a:t>
            </a:r>
            <a:endParaRPr b="1" sz="1000">
              <a:solidFill>
                <a:schemeClr val="accent2"/>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6"/>
              </a:rPr>
              <a:t>114</a:t>
            </a:r>
            <a:r>
              <a:rPr lang="en" sz="1200"/>
              <a:t>	Review questions</a:t>
            </a:r>
            <a:endParaRPr sz="1200"/>
          </a:p>
          <a:p>
            <a:pPr indent="0" lvl="0" marL="0" rtl="0" algn="l">
              <a:lnSpc>
                <a:spcPct val="115000"/>
              </a:lnSpc>
              <a:spcBef>
                <a:spcPts val="0"/>
              </a:spcBef>
              <a:spcAft>
                <a:spcPts val="0"/>
              </a:spcAft>
              <a:buNone/>
            </a:pPr>
            <a:r>
              <a:rPr b="1" lang="en" sz="1000" u="sng">
                <a:solidFill>
                  <a:schemeClr val="hlink"/>
                </a:solidFill>
                <a:hlinkClick action="ppaction://hlinksldjump" r:id="rId7"/>
              </a:rPr>
              <a:t>121</a:t>
            </a:r>
            <a:r>
              <a:rPr lang="en" sz="1200"/>
              <a:t>	</a:t>
            </a:r>
            <a:r>
              <a:rPr lang="en" sz="1200">
                <a:solidFill>
                  <a:schemeClr val="dk1"/>
                </a:solidFill>
              </a:rPr>
              <a:t>Share and wrap up</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8"/>
              </a:rPr>
              <a:t>124</a:t>
            </a:r>
            <a:r>
              <a:rPr lang="en" sz="1200">
                <a:solidFill>
                  <a:schemeClr val="dk1"/>
                </a:solidFill>
              </a:rPr>
              <a:t>	Appendix: Optional materials</a:t>
            </a:r>
            <a:endParaRPr b="1" sz="1650">
              <a:solidFill>
                <a:schemeClr val="dk1"/>
              </a:solidFill>
            </a:endParaRPr>
          </a:p>
        </p:txBody>
      </p:sp>
      <p:sp>
        <p:nvSpPr>
          <p:cNvPr id="97" name="Google Shape;97;p14"/>
          <p:cNvSpPr txBox="1"/>
          <p:nvPr/>
        </p:nvSpPr>
        <p:spPr>
          <a:xfrm>
            <a:off x="220375" y="1156100"/>
            <a:ext cx="2743200" cy="32799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b="1" lang="en" sz="1200">
                <a:solidFill>
                  <a:schemeClr val="dk1"/>
                </a:solidFill>
              </a:rPr>
              <a:t>Workshop introduction</a:t>
            </a:r>
            <a:endParaRPr b="1" sz="1000">
              <a:solidFill>
                <a:schemeClr val="accent2"/>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9"/>
              </a:rPr>
              <a:t>3</a:t>
            </a:r>
            <a:r>
              <a:rPr lang="en" sz="1200"/>
              <a:t>	Workshop name</a:t>
            </a:r>
            <a:endParaRPr sz="1200"/>
          </a:p>
          <a:p>
            <a:pPr indent="0" lvl="0" marL="0" rtl="0" algn="l">
              <a:lnSpc>
                <a:spcPct val="115000"/>
              </a:lnSpc>
              <a:spcBef>
                <a:spcPts val="0"/>
              </a:spcBef>
              <a:spcAft>
                <a:spcPts val="0"/>
              </a:spcAft>
              <a:buNone/>
            </a:pPr>
            <a:r>
              <a:rPr b="1" lang="en" sz="1000" u="sng">
                <a:solidFill>
                  <a:schemeClr val="hlink"/>
                </a:solidFill>
                <a:hlinkClick action="ppaction://hlinksldjump" r:id="rId10"/>
              </a:rPr>
              <a:t>4</a:t>
            </a:r>
            <a:r>
              <a:rPr lang="en" sz="1200"/>
              <a:t>	</a:t>
            </a:r>
            <a:r>
              <a:rPr lang="en" sz="1200">
                <a:solidFill>
                  <a:schemeClr val="dk1"/>
                </a:solidFill>
              </a:rPr>
              <a:t>Challenge statement</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11"/>
              </a:rPr>
              <a:t>5</a:t>
            </a:r>
            <a:r>
              <a:rPr b="1" lang="en" sz="1200">
                <a:solidFill>
                  <a:srgbClr val="310487"/>
                </a:solidFill>
              </a:rPr>
              <a:t>	</a:t>
            </a:r>
            <a:r>
              <a:rPr lang="en" sz="1200">
                <a:solidFill>
                  <a:schemeClr val="dk1"/>
                </a:solidFill>
              </a:rPr>
              <a:t>Team info</a:t>
            </a:r>
            <a:endParaRPr b="1"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12"/>
              </a:rPr>
              <a:t>6</a:t>
            </a:r>
            <a:r>
              <a:rPr b="1" lang="en" sz="1200">
                <a:solidFill>
                  <a:srgbClr val="310487"/>
                </a:solidFill>
              </a:rPr>
              <a:t>	</a:t>
            </a:r>
            <a:r>
              <a:rPr lang="en" sz="1200">
                <a:solidFill>
                  <a:schemeClr val="dk1"/>
                </a:solidFill>
              </a:rPr>
              <a:t>Agenda</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13"/>
              </a:rPr>
              <a:t>8</a:t>
            </a:r>
            <a:r>
              <a:rPr b="1" lang="en" sz="1200">
                <a:solidFill>
                  <a:srgbClr val="310487"/>
                </a:solidFill>
              </a:rPr>
              <a:t>	</a:t>
            </a:r>
            <a:r>
              <a:rPr lang="en" sz="1200">
                <a:solidFill>
                  <a:schemeClr val="dk1"/>
                </a:solidFill>
              </a:rPr>
              <a:t>How to use these slides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457200" lvl="0" marL="0" rtl="0" algn="l">
              <a:lnSpc>
                <a:spcPct val="150000"/>
              </a:lnSpc>
              <a:spcBef>
                <a:spcPts val="0"/>
              </a:spcBef>
              <a:spcAft>
                <a:spcPts val="0"/>
              </a:spcAft>
              <a:buClr>
                <a:schemeClr val="dk1"/>
              </a:buClr>
              <a:buSzPts val="1100"/>
              <a:buFont typeface="Arial"/>
              <a:buNone/>
            </a:pPr>
            <a:r>
              <a:rPr b="1" lang="en" sz="1200">
                <a:solidFill>
                  <a:schemeClr val="dk1"/>
                </a:solidFill>
              </a:rPr>
              <a:t>Case studies</a:t>
            </a:r>
            <a:endParaRPr b="1" sz="1000">
              <a:solidFill>
                <a:schemeClr val="accent2"/>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14"/>
              </a:rPr>
              <a:t>11</a:t>
            </a:r>
            <a:r>
              <a:rPr lang="en" sz="1200">
                <a:solidFill>
                  <a:schemeClr val="dk1"/>
                </a:solidFill>
              </a:rPr>
              <a:t>	Scenario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15"/>
              </a:rPr>
              <a:t>20</a:t>
            </a:r>
            <a:r>
              <a:rPr lang="en" sz="1200">
                <a:solidFill>
                  <a:schemeClr val="dk1"/>
                </a:solidFill>
              </a:rPr>
              <a:t>	Scenario 2</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16"/>
              </a:rPr>
              <a:t>26</a:t>
            </a:r>
            <a:r>
              <a:rPr b="1" lang="en" sz="1200">
                <a:solidFill>
                  <a:srgbClr val="310487"/>
                </a:solidFill>
              </a:rPr>
              <a:t>	</a:t>
            </a:r>
            <a:r>
              <a:rPr lang="en" sz="1200">
                <a:solidFill>
                  <a:schemeClr val="dk1"/>
                </a:solidFill>
              </a:rPr>
              <a:t>Scenario 3</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17"/>
              </a:rPr>
              <a:t>31</a:t>
            </a:r>
            <a:r>
              <a:rPr b="1" lang="en" sz="1200">
                <a:solidFill>
                  <a:srgbClr val="310487"/>
                </a:solidFill>
              </a:rPr>
              <a:t>	</a:t>
            </a:r>
            <a:r>
              <a:rPr lang="en" sz="1200">
                <a:solidFill>
                  <a:schemeClr val="dk1"/>
                </a:solidFill>
              </a:rPr>
              <a:t>Scenario 4</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18"/>
              </a:rPr>
              <a:t>38</a:t>
            </a:r>
            <a:r>
              <a:rPr b="1" lang="en" sz="1200">
                <a:solidFill>
                  <a:srgbClr val="310487"/>
                </a:solidFill>
              </a:rPr>
              <a:t>	</a:t>
            </a:r>
            <a:r>
              <a:rPr lang="en" sz="1200">
                <a:solidFill>
                  <a:schemeClr val="dk1"/>
                </a:solidFill>
              </a:rPr>
              <a:t>Scenario 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b="1" sz="1650">
              <a:solidFill>
                <a:schemeClr val="dk1"/>
              </a:solidFill>
            </a:endParaRPr>
          </a:p>
        </p:txBody>
      </p:sp>
      <p:sp>
        <p:nvSpPr>
          <p:cNvPr id="98" name="Google Shape;98;p1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Table of contents</a:t>
            </a:r>
            <a:endParaRPr b="1" sz="1200">
              <a:solidFill>
                <a:schemeClr val="accent2"/>
              </a:solidFill>
            </a:endParaRPr>
          </a:p>
        </p:txBody>
      </p:sp>
      <p:grpSp>
        <p:nvGrpSpPr>
          <p:cNvPr id="99" name="Google Shape;99;p14"/>
          <p:cNvGrpSpPr/>
          <p:nvPr/>
        </p:nvGrpSpPr>
        <p:grpSpPr>
          <a:xfrm>
            <a:off x="6942900" y="3484800"/>
            <a:ext cx="2048700" cy="1506300"/>
            <a:chOff x="6942900" y="3484800"/>
            <a:chExt cx="2048700" cy="1506300"/>
          </a:xfrm>
        </p:grpSpPr>
        <p:sp>
          <p:nvSpPr>
            <p:cNvPr id="100" name="Google Shape;100;p14"/>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table of contents is to help facilitators plan with planning.</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You can delete this whole slide when you’re done with it.</a:t>
              </a:r>
              <a:endParaRPr sz="1000">
                <a:solidFill>
                  <a:srgbClr val="FFFFFF"/>
                </a:solidFill>
              </a:endParaRPr>
            </a:p>
          </p:txBody>
        </p:sp>
        <p:sp>
          <p:nvSpPr>
            <p:cNvPr id="102" name="Google Shape;102;p14"/>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sp>
          <p:nvSpPr>
            <p:cNvPr id="103" name="Google Shape;103;p14"/>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grpSp>
      <p:sp>
        <p:nvSpPr>
          <p:cNvPr id="104" name="Google Shape;104;p14"/>
          <p:cNvSpPr txBox="1"/>
          <p:nvPr/>
        </p:nvSpPr>
        <p:spPr>
          <a:xfrm>
            <a:off x="3163288" y="1156100"/>
            <a:ext cx="2885400" cy="32799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b="1" lang="en" sz="1200">
                <a:solidFill>
                  <a:schemeClr val="dk1"/>
                </a:solidFill>
              </a:rPr>
              <a:t>Understand &amp; define the space</a:t>
            </a:r>
            <a:endParaRPr b="1" sz="1000">
              <a:solidFill>
                <a:schemeClr val="accent2"/>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19"/>
              </a:rPr>
              <a:t>44</a:t>
            </a:r>
            <a:r>
              <a:rPr lang="en" sz="1200"/>
              <a:t>	Critical moments</a:t>
            </a:r>
            <a:endParaRPr sz="1200"/>
          </a:p>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action="ppaction://hlinksldjump" r:id="rId20"/>
              </a:rPr>
              <a:t>47</a:t>
            </a:r>
            <a:r>
              <a:rPr lang="en" sz="1200">
                <a:solidFill>
                  <a:schemeClr val="dk1"/>
                </a:solidFill>
              </a:rPr>
              <a:t>	Opportunity statements</a:t>
            </a:r>
            <a:endParaRPr sz="1200"/>
          </a:p>
          <a:p>
            <a:pPr indent="0" lvl="0" marL="0" rtl="0" algn="l">
              <a:lnSpc>
                <a:spcPct val="115000"/>
              </a:lnSpc>
              <a:spcBef>
                <a:spcPts val="0"/>
              </a:spcBef>
              <a:spcAft>
                <a:spcPts val="0"/>
              </a:spcAft>
              <a:buNone/>
            </a:pPr>
            <a:r>
              <a:t/>
            </a:r>
            <a:endParaRPr sz="1200">
              <a:solidFill>
                <a:schemeClr val="dk1"/>
              </a:solidFill>
            </a:endParaRPr>
          </a:p>
          <a:p>
            <a:pPr indent="457200" lvl="0" marL="0" rtl="0" algn="l">
              <a:lnSpc>
                <a:spcPct val="150000"/>
              </a:lnSpc>
              <a:spcBef>
                <a:spcPts val="0"/>
              </a:spcBef>
              <a:spcAft>
                <a:spcPts val="0"/>
              </a:spcAft>
              <a:buNone/>
            </a:pPr>
            <a:r>
              <a:rPr b="1" lang="en" sz="1200">
                <a:solidFill>
                  <a:schemeClr val="dk1"/>
                </a:solidFill>
              </a:rPr>
              <a:t>Create solutions</a:t>
            </a:r>
            <a:endParaRPr b="1" sz="1000">
              <a:solidFill>
                <a:schemeClr val="accent2"/>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1"/>
              </a:rPr>
              <a:t>63</a:t>
            </a:r>
            <a:r>
              <a:rPr lang="en" sz="1200">
                <a:solidFill>
                  <a:schemeClr val="dk1"/>
                </a:solidFill>
              </a:rPr>
              <a:t>	Errors audit</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2"/>
              </a:rPr>
              <a:t>71</a:t>
            </a:r>
            <a:r>
              <a:rPr lang="en" sz="1200">
                <a:solidFill>
                  <a:schemeClr val="dk1"/>
                </a:solidFill>
              </a:rPr>
              <a:t>	Explainability audit</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3"/>
              </a:rPr>
              <a:t>78</a:t>
            </a:r>
            <a:r>
              <a:rPr b="1" lang="en" sz="1200">
                <a:solidFill>
                  <a:srgbClr val="310487"/>
                </a:solidFill>
              </a:rPr>
              <a:t>	</a:t>
            </a:r>
            <a:r>
              <a:rPr lang="en" sz="1200">
                <a:solidFill>
                  <a:schemeClr val="dk1"/>
                </a:solidFill>
              </a:rPr>
              <a:t>AI onboarding</a:t>
            </a:r>
            <a:endParaRPr b="1"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4"/>
              </a:rPr>
              <a:t>91</a:t>
            </a:r>
            <a:r>
              <a:rPr b="1" lang="en" sz="1200">
                <a:solidFill>
                  <a:srgbClr val="310487"/>
                </a:solidFill>
              </a:rPr>
              <a:t>	</a:t>
            </a:r>
            <a:r>
              <a:rPr lang="en" sz="1200">
                <a:solidFill>
                  <a:schemeClr val="dk1"/>
                </a:solidFill>
              </a:rPr>
              <a:t>Trust calibration</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5"/>
              </a:rPr>
              <a:t>97</a:t>
            </a:r>
            <a:r>
              <a:rPr b="1" lang="en" sz="1200">
                <a:solidFill>
                  <a:srgbClr val="310487"/>
                </a:solidFill>
              </a:rPr>
              <a:t>	</a:t>
            </a:r>
            <a:r>
              <a:rPr lang="en" sz="1200">
                <a:solidFill>
                  <a:schemeClr val="dk1"/>
                </a:solidFill>
              </a:rPr>
              <a:t>Controls audit</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6"/>
              </a:rPr>
              <a:t>101</a:t>
            </a:r>
            <a:r>
              <a:rPr b="1" lang="en" sz="1200">
                <a:solidFill>
                  <a:srgbClr val="310487"/>
                </a:solidFill>
              </a:rPr>
              <a:t>	</a:t>
            </a:r>
            <a:r>
              <a:rPr lang="en" sz="1200">
                <a:solidFill>
                  <a:schemeClr val="dk1"/>
                </a:solidFill>
              </a:rPr>
              <a:t>Feedback audit</a:t>
            </a:r>
            <a:endParaRPr sz="1200">
              <a:solidFill>
                <a:schemeClr val="dk1"/>
              </a:solidFill>
            </a:endParaRPr>
          </a:p>
          <a:p>
            <a:pPr indent="0" lvl="0" marL="0" rtl="0" algn="l">
              <a:lnSpc>
                <a:spcPct val="115000"/>
              </a:lnSpc>
              <a:spcBef>
                <a:spcPts val="0"/>
              </a:spcBef>
              <a:spcAft>
                <a:spcPts val="0"/>
              </a:spcAft>
              <a:buNone/>
            </a:pPr>
            <a:r>
              <a:rPr b="1" lang="en" sz="1000" u="sng">
                <a:solidFill>
                  <a:schemeClr val="hlink"/>
                </a:solidFill>
                <a:hlinkClick action="ppaction://hlinksldjump" r:id="rId27"/>
              </a:rPr>
              <a:t>107</a:t>
            </a:r>
            <a:r>
              <a:rPr b="1" lang="en" sz="1200">
                <a:solidFill>
                  <a:srgbClr val="310487"/>
                </a:solidFill>
              </a:rPr>
              <a:t>	</a:t>
            </a:r>
            <a:r>
              <a:rPr lang="en" sz="1200">
                <a:solidFill>
                  <a:schemeClr val="dk1"/>
                </a:solidFill>
              </a:rPr>
              <a:t>Data disaster headlines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b="1" sz="165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2"/>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Read the scenario</a:t>
            </a:r>
            <a:endParaRPr b="1" sz="2500"/>
          </a:p>
        </p:txBody>
      </p:sp>
      <p:sp>
        <p:nvSpPr>
          <p:cNvPr id="401" name="Google Shape;401;p32"/>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u="sng">
                <a:solidFill>
                  <a:schemeClr val="hlink"/>
                </a:solidFill>
                <a:hlinkClick r:id="rId3"/>
              </a:rPr>
              <a:t>Link to scenario</a:t>
            </a:r>
            <a:endParaRPr sz="1000"/>
          </a:p>
        </p:txBody>
      </p:sp>
      <p:sp>
        <p:nvSpPr>
          <p:cNvPr id="402" name="Google Shape;402;p3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04" name="Google Shape;404;p32"/>
          <p:cNvGrpSpPr/>
          <p:nvPr/>
        </p:nvGrpSpPr>
        <p:grpSpPr>
          <a:xfrm>
            <a:off x="8342666" y="184147"/>
            <a:ext cx="204348" cy="204348"/>
            <a:chOff x="710803" y="4142223"/>
            <a:chExt cx="329700" cy="329700"/>
          </a:xfrm>
        </p:grpSpPr>
        <p:sp>
          <p:nvSpPr>
            <p:cNvPr id="405" name="Google Shape;405;p3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32"/>
            <p:cNvGrpSpPr/>
            <p:nvPr/>
          </p:nvGrpSpPr>
          <p:grpSpPr>
            <a:xfrm>
              <a:off x="840400" y="4191349"/>
              <a:ext cx="128261" cy="155689"/>
              <a:chOff x="816561" y="4165464"/>
              <a:chExt cx="128261" cy="155689"/>
            </a:xfrm>
          </p:grpSpPr>
          <p:sp>
            <p:nvSpPr>
              <p:cNvPr id="407" name="Google Shape;407;p3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08" name="Google Shape;408;p3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0" name="Google Shape;410;p3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11" name="Google Shape;411;p3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412" name="Google Shape;412;p32">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19" name="Google Shape;419;p33"/>
          <p:cNvGrpSpPr/>
          <p:nvPr/>
        </p:nvGrpSpPr>
        <p:grpSpPr>
          <a:xfrm>
            <a:off x="8342666" y="184147"/>
            <a:ext cx="204348" cy="204348"/>
            <a:chOff x="710803" y="4142223"/>
            <a:chExt cx="329700" cy="329700"/>
          </a:xfrm>
        </p:grpSpPr>
        <p:sp>
          <p:nvSpPr>
            <p:cNvPr id="420" name="Google Shape;420;p3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 name="Google Shape;421;p33"/>
            <p:cNvGrpSpPr/>
            <p:nvPr/>
          </p:nvGrpSpPr>
          <p:grpSpPr>
            <a:xfrm>
              <a:off x="840400" y="4191349"/>
              <a:ext cx="128261" cy="155689"/>
              <a:chOff x="816561" y="4165464"/>
              <a:chExt cx="128261" cy="155689"/>
            </a:xfrm>
          </p:grpSpPr>
          <p:sp>
            <p:nvSpPr>
              <p:cNvPr id="422" name="Google Shape;422;p3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23" name="Google Shape;423;p3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5" name="Google Shape;425;p3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26" name="Google Shape;426;p33"/>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Is the explanation a good fit for the driver’s situation? Why or why not?</a:t>
            </a:r>
            <a:endParaRPr b="1" sz="1600">
              <a:solidFill>
                <a:schemeClr val="dk1"/>
              </a:solidFill>
            </a:endParaRPr>
          </a:p>
        </p:txBody>
      </p:sp>
      <p:sp>
        <p:nvSpPr>
          <p:cNvPr id="427" name="Google Shape;427;p33"/>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428" name="Google Shape;428;p3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429" name="Google Shape;429;p3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36" name="Google Shape;436;p34"/>
          <p:cNvGrpSpPr/>
          <p:nvPr/>
        </p:nvGrpSpPr>
        <p:grpSpPr>
          <a:xfrm>
            <a:off x="8342666" y="184147"/>
            <a:ext cx="204348" cy="204348"/>
            <a:chOff x="710803" y="4142223"/>
            <a:chExt cx="329700" cy="329700"/>
          </a:xfrm>
        </p:grpSpPr>
        <p:sp>
          <p:nvSpPr>
            <p:cNvPr id="437" name="Google Shape;437;p3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34"/>
            <p:cNvGrpSpPr/>
            <p:nvPr/>
          </p:nvGrpSpPr>
          <p:grpSpPr>
            <a:xfrm>
              <a:off x="840400" y="4191349"/>
              <a:ext cx="128261" cy="155689"/>
              <a:chOff x="816561" y="4165464"/>
              <a:chExt cx="128261" cy="155689"/>
            </a:xfrm>
          </p:grpSpPr>
          <p:sp>
            <p:nvSpPr>
              <p:cNvPr id="439" name="Google Shape;439;p3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40" name="Google Shape;440;p3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42" name="Google Shape;442;p3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43" name="Google Shape;443;p34"/>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What information does Olivia need at the moment she considers the self-driving option,</a:t>
            </a:r>
            <a:br>
              <a:rPr b="1" lang="en" sz="1600">
                <a:solidFill>
                  <a:schemeClr val="dk1"/>
                </a:solidFill>
              </a:rPr>
            </a:br>
            <a:r>
              <a:rPr b="1" lang="en" sz="1600">
                <a:solidFill>
                  <a:schemeClr val="dk1"/>
                </a:solidFill>
              </a:rPr>
              <a:t>and why?</a:t>
            </a:r>
            <a:endParaRPr b="1" sz="1600">
              <a:solidFill>
                <a:schemeClr val="dk1"/>
              </a:solidFill>
            </a:endParaRPr>
          </a:p>
        </p:txBody>
      </p:sp>
      <p:sp>
        <p:nvSpPr>
          <p:cNvPr id="444" name="Google Shape;444;p3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445" name="Google Shape;445;p3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446" name="Google Shape;446;p3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53" name="Google Shape;453;p35"/>
          <p:cNvGrpSpPr/>
          <p:nvPr/>
        </p:nvGrpSpPr>
        <p:grpSpPr>
          <a:xfrm>
            <a:off x="8342666" y="184147"/>
            <a:ext cx="204348" cy="204348"/>
            <a:chOff x="710803" y="4142223"/>
            <a:chExt cx="329700" cy="329700"/>
          </a:xfrm>
        </p:grpSpPr>
        <p:sp>
          <p:nvSpPr>
            <p:cNvPr id="454" name="Google Shape;454;p3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35"/>
            <p:cNvGrpSpPr/>
            <p:nvPr/>
          </p:nvGrpSpPr>
          <p:grpSpPr>
            <a:xfrm>
              <a:off x="840400" y="4191349"/>
              <a:ext cx="128261" cy="155689"/>
              <a:chOff x="816561" y="4165464"/>
              <a:chExt cx="128261" cy="155689"/>
            </a:xfrm>
          </p:grpSpPr>
          <p:sp>
            <p:nvSpPr>
              <p:cNvPr id="456" name="Google Shape;456;p3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57" name="Google Shape;457;p3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9" name="Google Shape;459;p35"/>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60" name="Google Shape;460;p35"/>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Which information could be provided to Olivia at a different time instead, and how could it be presented</a:t>
            </a:r>
            <a:br>
              <a:rPr b="1" lang="en" sz="1600">
                <a:solidFill>
                  <a:schemeClr val="dk1"/>
                </a:solidFill>
              </a:rPr>
            </a:br>
            <a:r>
              <a:rPr b="1" lang="en" sz="1600">
                <a:solidFill>
                  <a:schemeClr val="dk1"/>
                </a:solidFill>
              </a:rPr>
              <a:t>to her?</a:t>
            </a:r>
            <a:endParaRPr b="1" sz="1600">
              <a:solidFill>
                <a:schemeClr val="dk1"/>
              </a:solidFill>
            </a:endParaRPr>
          </a:p>
        </p:txBody>
      </p:sp>
      <p:sp>
        <p:nvSpPr>
          <p:cNvPr id="461" name="Google Shape;461;p35"/>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462" name="Google Shape;462;p3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463" name="Google Shape;463;p3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70" name="Google Shape;470;p36"/>
          <p:cNvGrpSpPr/>
          <p:nvPr/>
        </p:nvGrpSpPr>
        <p:grpSpPr>
          <a:xfrm>
            <a:off x="8342666" y="184147"/>
            <a:ext cx="204348" cy="204348"/>
            <a:chOff x="710803" y="4142223"/>
            <a:chExt cx="329700" cy="329700"/>
          </a:xfrm>
        </p:grpSpPr>
        <p:sp>
          <p:nvSpPr>
            <p:cNvPr id="471" name="Google Shape;471;p3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 name="Google Shape;472;p36"/>
            <p:cNvGrpSpPr/>
            <p:nvPr/>
          </p:nvGrpSpPr>
          <p:grpSpPr>
            <a:xfrm>
              <a:off x="840400" y="4191349"/>
              <a:ext cx="128261" cy="155689"/>
              <a:chOff x="816561" y="4165464"/>
              <a:chExt cx="128261" cy="155689"/>
            </a:xfrm>
          </p:grpSpPr>
          <p:sp>
            <p:nvSpPr>
              <p:cNvPr id="473" name="Google Shape;473;p3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74" name="Google Shape;474;p3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6" name="Google Shape;476;p3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77" name="Google Shape;477;p36"/>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How should Intelligent Engines respond to Olivia, and what actions should it take based on her complaint?</a:t>
            </a:r>
            <a:endParaRPr b="1" sz="1600">
              <a:solidFill>
                <a:schemeClr val="dk1"/>
              </a:solidFill>
            </a:endParaRPr>
          </a:p>
        </p:txBody>
      </p:sp>
      <p:sp>
        <p:nvSpPr>
          <p:cNvPr id="478" name="Google Shape;478;p36"/>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479" name="Google Shape;479;p3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480" name="Google Shape;480;p3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487" name="Google Shape;487;p37"/>
          <p:cNvGrpSpPr/>
          <p:nvPr/>
        </p:nvGrpSpPr>
        <p:grpSpPr>
          <a:xfrm>
            <a:off x="8342666" y="184147"/>
            <a:ext cx="204348" cy="204348"/>
            <a:chOff x="710803" y="4142223"/>
            <a:chExt cx="329700" cy="329700"/>
          </a:xfrm>
        </p:grpSpPr>
        <p:sp>
          <p:nvSpPr>
            <p:cNvPr id="488" name="Google Shape;488;p3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 name="Google Shape;489;p37"/>
            <p:cNvGrpSpPr/>
            <p:nvPr/>
          </p:nvGrpSpPr>
          <p:grpSpPr>
            <a:xfrm>
              <a:off x="840400" y="4191349"/>
              <a:ext cx="128261" cy="155689"/>
              <a:chOff x="816561" y="4165464"/>
              <a:chExt cx="128261" cy="155689"/>
            </a:xfrm>
          </p:grpSpPr>
          <p:sp>
            <p:nvSpPr>
              <p:cNvPr id="490" name="Google Shape;490;p3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91" name="Google Shape;491;p3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3" name="Google Shape;493;p37"/>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2</a:t>
            </a:r>
            <a:endParaRPr b="1" sz="1200">
              <a:solidFill>
                <a:schemeClr val="accent2"/>
              </a:solidFill>
            </a:endParaRPr>
          </a:p>
        </p:txBody>
      </p:sp>
      <p:sp>
        <p:nvSpPr>
          <p:cNvPr id="494" name="Google Shape;494;p37"/>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Apply back to your product:</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Can you identify some explanations (or other information) that your product is providing at an inappropriate moment in time?</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How could this be improved?</a:t>
            </a:r>
            <a:endParaRPr b="1" sz="1600">
              <a:solidFill>
                <a:schemeClr val="dk1"/>
              </a:solidFill>
            </a:endParaRPr>
          </a:p>
        </p:txBody>
      </p:sp>
      <p:sp>
        <p:nvSpPr>
          <p:cNvPr id="495" name="Google Shape;495;p37"/>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496" name="Google Shape;496;p3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497" name="Google Shape;497;p3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8"/>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Read the scenario</a:t>
            </a:r>
            <a:endParaRPr b="1" sz="2500"/>
          </a:p>
        </p:txBody>
      </p:sp>
      <p:sp>
        <p:nvSpPr>
          <p:cNvPr id="503" name="Google Shape;503;p38"/>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u="sng">
                <a:solidFill>
                  <a:schemeClr val="hlink"/>
                </a:solidFill>
                <a:hlinkClick r:id="rId3"/>
              </a:rPr>
              <a:t>Link to scenario</a:t>
            </a:r>
            <a:endParaRPr sz="1000"/>
          </a:p>
        </p:txBody>
      </p:sp>
      <p:sp>
        <p:nvSpPr>
          <p:cNvPr id="504" name="Google Shape;504;p3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06" name="Google Shape;506;p38"/>
          <p:cNvGrpSpPr/>
          <p:nvPr/>
        </p:nvGrpSpPr>
        <p:grpSpPr>
          <a:xfrm>
            <a:off x="8342666" y="184147"/>
            <a:ext cx="204348" cy="204348"/>
            <a:chOff x="710803" y="4142223"/>
            <a:chExt cx="329700" cy="329700"/>
          </a:xfrm>
        </p:grpSpPr>
        <p:sp>
          <p:nvSpPr>
            <p:cNvPr id="507" name="Google Shape;507;p3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38"/>
            <p:cNvGrpSpPr/>
            <p:nvPr/>
          </p:nvGrpSpPr>
          <p:grpSpPr>
            <a:xfrm>
              <a:off x="840400" y="4191349"/>
              <a:ext cx="128261" cy="155689"/>
              <a:chOff x="816561" y="4165464"/>
              <a:chExt cx="128261" cy="155689"/>
            </a:xfrm>
          </p:grpSpPr>
          <p:sp>
            <p:nvSpPr>
              <p:cNvPr id="509" name="Google Shape;509;p3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10" name="Google Shape;510;p3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2" name="Google Shape;512;p3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3</a:t>
            </a:r>
            <a:endParaRPr b="1" sz="1200">
              <a:solidFill>
                <a:schemeClr val="accent2"/>
              </a:solidFill>
            </a:endParaRPr>
          </a:p>
        </p:txBody>
      </p:sp>
      <p:sp>
        <p:nvSpPr>
          <p:cNvPr id="513" name="Google Shape;513;p3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514" name="Google Shape;514;p38">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21" name="Google Shape;521;p39"/>
          <p:cNvGrpSpPr/>
          <p:nvPr/>
        </p:nvGrpSpPr>
        <p:grpSpPr>
          <a:xfrm>
            <a:off x="8342666" y="184147"/>
            <a:ext cx="204348" cy="204348"/>
            <a:chOff x="710803" y="4142223"/>
            <a:chExt cx="329700" cy="329700"/>
          </a:xfrm>
        </p:grpSpPr>
        <p:sp>
          <p:nvSpPr>
            <p:cNvPr id="522" name="Google Shape;522;p3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39"/>
            <p:cNvGrpSpPr/>
            <p:nvPr/>
          </p:nvGrpSpPr>
          <p:grpSpPr>
            <a:xfrm>
              <a:off x="840400" y="4191349"/>
              <a:ext cx="128261" cy="155689"/>
              <a:chOff x="816561" y="4165464"/>
              <a:chExt cx="128261" cy="155689"/>
            </a:xfrm>
          </p:grpSpPr>
          <p:sp>
            <p:nvSpPr>
              <p:cNvPr id="524" name="Google Shape;524;p3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25" name="Google Shape;525;p3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7" name="Google Shape;527;p39"/>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3</a:t>
            </a:r>
            <a:endParaRPr b="1" sz="1200">
              <a:solidFill>
                <a:schemeClr val="accent2"/>
              </a:solidFill>
            </a:endParaRPr>
          </a:p>
        </p:txBody>
      </p:sp>
      <p:sp>
        <p:nvSpPr>
          <p:cNvPr id="528" name="Google Shape;528;p39"/>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If Richard answers “Yes”, how should the music review feature work since he is driving?</a:t>
            </a:r>
            <a:endParaRPr b="1" sz="1600">
              <a:solidFill>
                <a:schemeClr val="dk1"/>
              </a:solidFill>
            </a:endParaRPr>
          </a:p>
        </p:txBody>
      </p:sp>
      <p:sp>
        <p:nvSpPr>
          <p:cNvPr id="529" name="Google Shape;529;p39"/>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530" name="Google Shape;530;p3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531" name="Google Shape;531;p3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0"/>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0"/>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38" name="Google Shape;538;p40"/>
          <p:cNvGrpSpPr/>
          <p:nvPr/>
        </p:nvGrpSpPr>
        <p:grpSpPr>
          <a:xfrm>
            <a:off x="8342666" y="184147"/>
            <a:ext cx="204348" cy="204348"/>
            <a:chOff x="710803" y="4142223"/>
            <a:chExt cx="329700" cy="329700"/>
          </a:xfrm>
        </p:grpSpPr>
        <p:sp>
          <p:nvSpPr>
            <p:cNvPr id="539" name="Google Shape;539;p40"/>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40"/>
            <p:cNvGrpSpPr/>
            <p:nvPr/>
          </p:nvGrpSpPr>
          <p:grpSpPr>
            <a:xfrm>
              <a:off x="840400" y="4191349"/>
              <a:ext cx="128261" cy="155689"/>
              <a:chOff x="816561" y="4165464"/>
              <a:chExt cx="128261" cy="155689"/>
            </a:xfrm>
          </p:grpSpPr>
          <p:sp>
            <p:nvSpPr>
              <p:cNvPr id="541" name="Google Shape;541;p40"/>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42" name="Google Shape;542;p40"/>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0"/>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4" name="Google Shape;544;p4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3</a:t>
            </a:r>
            <a:endParaRPr b="1" sz="1200">
              <a:solidFill>
                <a:schemeClr val="accent2"/>
              </a:solidFill>
            </a:endParaRPr>
          </a:p>
        </p:txBody>
      </p:sp>
      <p:sp>
        <p:nvSpPr>
          <p:cNvPr id="545" name="Google Shape;545;p40"/>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How should the music review feature work when the user is not driving?</a:t>
            </a:r>
            <a:endParaRPr b="1" sz="1600">
              <a:solidFill>
                <a:schemeClr val="dk1"/>
              </a:solidFill>
            </a:endParaRPr>
          </a:p>
        </p:txBody>
      </p:sp>
      <p:sp>
        <p:nvSpPr>
          <p:cNvPr id="546" name="Google Shape;546;p40"/>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547" name="Google Shape;547;p4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548" name="Google Shape;548;p4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55" name="Google Shape;555;p41"/>
          <p:cNvGrpSpPr/>
          <p:nvPr/>
        </p:nvGrpSpPr>
        <p:grpSpPr>
          <a:xfrm>
            <a:off x="8342666" y="184147"/>
            <a:ext cx="204348" cy="204348"/>
            <a:chOff x="710803" y="4142223"/>
            <a:chExt cx="329700" cy="329700"/>
          </a:xfrm>
        </p:grpSpPr>
        <p:sp>
          <p:nvSpPr>
            <p:cNvPr id="556" name="Google Shape;556;p4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41"/>
            <p:cNvGrpSpPr/>
            <p:nvPr/>
          </p:nvGrpSpPr>
          <p:grpSpPr>
            <a:xfrm>
              <a:off x="840400" y="4191349"/>
              <a:ext cx="128261" cy="155689"/>
              <a:chOff x="816561" y="4165464"/>
              <a:chExt cx="128261" cy="155689"/>
            </a:xfrm>
          </p:grpSpPr>
          <p:sp>
            <p:nvSpPr>
              <p:cNvPr id="558" name="Google Shape;558;p4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59" name="Google Shape;559;p4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1" name="Google Shape;561;p41"/>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3</a:t>
            </a:r>
            <a:endParaRPr b="1" sz="1200">
              <a:solidFill>
                <a:schemeClr val="accent2"/>
              </a:solidFill>
            </a:endParaRPr>
          </a:p>
        </p:txBody>
      </p:sp>
      <p:sp>
        <p:nvSpPr>
          <p:cNvPr id="562" name="Google Shape;562;p41"/>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Does Richard understand enough about how the entertainment recommender system chooses songs? If not, what does he need to learn in order to meaningfully</a:t>
            </a:r>
            <a:br>
              <a:rPr b="1" lang="en" sz="1600">
                <a:solidFill>
                  <a:schemeClr val="dk1"/>
                </a:solidFill>
              </a:rPr>
            </a:br>
            <a:r>
              <a:rPr b="1" lang="en" sz="1600">
                <a:solidFill>
                  <a:schemeClr val="dk1"/>
                </a:solidFill>
              </a:rPr>
              <a:t>influence it?</a:t>
            </a:r>
            <a:endParaRPr b="1" sz="1600">
              <a:solidFill>
                <a:schemeClr val="dk1"/>
              </a:solidFill>
            </a:endParaRPr>
          </a:p>
        </p:txBody>
      </p:sp>
      <p:sp>
        <p:nvSpPr>
          <p:cNvPr id="563" name="Google Shape;563;p41"/>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564" name="Google Shape;564;p4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565" name="Google Shape;565;p4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10" name="Google Shape;110;p15">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
        <p:nvSpPr>
          <p:cNvPr id="111" name="Google Shape;111;p15"/>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Your workshop name</a:t>
            </a:r>
            <a:endParaRPr b="1" sz="4700">
              <a:solidFill>
                <a:schemeClr val="lt1"/>
              </a:solidFill>
            </a:endParaRPr>
          </a:p>
        </p:txBody>
      </p:sp>
      <p:sp>
        <p:nvSpPr>
          <p:cNvPr id="112" name="Google Shape;112;p15"/>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A People + AI Guidebook workshop</a:t>
            </a:r>
            <a:endParaRPr sz="1600">
              <a:solidFill>
                <a:srgbClr val="FFFFFF"/>
              </a:solidFill>
            </a:endParaRPr>
          </a:p>
        </p:txBody>
      </p:sp>
      <p:grpSp>
        <p:nvGrpSpPr>
          <p:cNvPr id="113" name="Google Shape;113;p15"/>
          <p:cNvGrpSpPr/>
          <p:nvPr/>
        </p:nvGrpSpPr>
        <p:grpSpPr>
          <a:xfrm>
            <a:off x="6942900" y="3484800"/>
            <a:ext cx="2048700" cy="1506300"/>
            <a:chOff x="6942900" y="3484800"/>
            <a:chExt cx="2048700" cy="1506300"/>
          </a:xfrm>
        </p:grpSpPr>
        <p:sp>
          <p:nvSpPr>
            <p:cNvPr id="114" name="Google Shape;114;p15"/>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16" name="Google Shape;116;p15"/>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your title slide. Fill in the name of your workshop.</a:t>
              </a:r>
              <a:endParaRPr sz="1000">
                <a:solidFill>
                  <a:srgbClr val="FFFFFF"/>
                </a:solidFill>
              </a:endParaRPr>
            </a:p>
          </p:txBody>
        </p:sp>
        <p:sp>
          <p:nvSpPr>
            <p:cNvPr id="117" name="Google Shape;117;p15"/>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72" name="Google Shape;572;p42"/>
          <p:cNvGrpSpPr/>
          <p:nvPr/>
        </p:nvGrpSpPr>
        <p:grpSpPr>
          <a:xfrm>
            <a:off x="8342666" y="184147"/>
            <a:ext cx="204348" cy="204348"/>
            <a:chOff x="710803" y="4142223"/>
            <a:chExt cx="329700" cy="329700"/>
          </a:xfrm>
        </p:grpSpPr>
        <p:sp>
          <p:nvSpPr>
            <p:cNvPr id="573" name="Google Shape;573;p4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42"/>
            <p:cNvGrpSpPr/>
            <p:nvPr/>
          </p:nvGrpSpPr>
          <p:grpSpPr>
            <a:xfrm>
              <a:off x="840400" y="4191349"/>
              <a:ext cx="128261" cy="155689"/>
              <a:chOff x="816561" y="4165464"/>
              <a:chExt cx="128261" cy="155689"/>
            </a:xfrm>
          </p:grpSpPr>
          <p:sp>
            <p:nvSpPr>
              <p:cNvPr id="575" name="Google Shape;575;p4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76" name="Google Shape;576;p4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8" name="Google Shape;578;p4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3</a:t>
            </a:r>
            <a:endParaRPr b="1" sz="1200">
              <a:solidFill>
                <a:schemeClr val="accent2"/>
              </a:solidFill>
            </a:endParaRPr>
          </a:p>
        </p:txBody>
      </p:sp>
      <p:sp>
        <p:nvSpPr>
          <p:cNvPr id="579" name="Google Shape;579;p42"/>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Apply back to your product:</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How does Richard's experience with training the entertainment system apply to how (+ if and when) you might explain to users what your product is doing and whether the user has any control</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over it?</a:t>
            </a:r>
            <a:endParaRPr b="1" sz="1600">
              <a:solidFill>
                <a:schemeClr val="dk1"/>
              </a:solidFill>
            </a:endParaRPr>
          </a:p>
        </p:txBody>
      </p:sp>
      <p:sp>
        <p:nvSpPr>
          <p:cNvPr id="580" name="Google Shape;580;p42"/>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581" name="Google Shape;581;p4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582" name="Google Shape;582;p4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3"/>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Read the scenario</a:t>
            </a:r>
            <a:endParaRPr b="1" sz="2500"/>
          </a:p>
        </p:txBody>
      </p:sp>
      <p:sp>
        <p:nvSpPr>
          <p:cNvPr id="588" name="Google Shape;588;p43"/>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u="sng">
                <a:solidFill>
                  <a:schemeClr val="hlink"/>
                </a:solidFill>
                <a:hlinkClick r:id="rId3"/>
              </a:rPr>
              <a:t>Link to scenario</a:t>
            </a:r>
            <a:endParaRPr sz="1000"/>
          </a:p>
        </p:txBody>
      </p:sp>
      <p:sp>
        <p:nvSpPr>
          <p:cNvPr id="589" name="Google Shape;589;p4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591" name="Google Shape;591;p43"/>
          <p:cNvGrpSpPr/>
          <p:nvPr/>
        </p:nvGrpSpPr>
        <p:grpSpPr>
          <a:xfrm>
            <a:off x="8342666" y="184147"/>
            <a:ext cx="204348" cy="204348"/>
            <a:chOff x="710803" y="4142223"/>
            <a:chExt cx="329700" cy="329700"/>
          </a:xfrm>
        </p:grpSpPr>
        <p:sp>
          <p:nvSpPr>
            <p:cNvPr id="592" name="Google Shape;592;p4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3" name="Google Shape;593;p43"/>
            <p:cNvGrpSpPr/>
            <p:nvPr/>
          </p:nvGrpSpPr>
          <p:grpSpPr>
            <a:xfrm>
              <a:off x="840400" y="4191349"/>
              <a:ext cx="128261" cy="155689"/>
              <a:chOff x="816561" y="4165464"/>
              <a:chExt cx="128261" cy="155689"/>
            </a:xfrm>
          </p:grpSpPr>
          <p:sp>
            <p:nvSpPr>
              <p:cNvPr id="594" name="Google Shape;594;p4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595" name="Google Shape;595;p4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7" name="Google Shape;597;p4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a:t>
            </a:r>
            <a:endParaRPr b="1" sz="1200">
              <a:solidFill>
                <a:schemeClr val="accent2"/>
              </a:solidFill>
            </a:endParaRPr>
          </a:p>
        </p:txBody>
      </p:sp>
      <p:sp>
        <p:nvSpPr>
          <p:cNvPr id="598" name="Google Shape;598;p4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599" name="Google Shape;599;p43">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06" name="Google Shape;606;p44"/>
          <p:cNvGrpSpPr/>
          <p:nvPr/>
        </p:nvGrpSpPr>
        <p:grpSpPr>
          <a:xfrm>
            <a:off x="8342666" y="184147"/>
            <a:ext cx="204348" cy="204348"/>
            <a:chOff x="710803" y="4142223"/>
            <a:chExt cx="329700" cy="329700"/>
          </a:xfrm>
        </p:grpSpPr>
        <p:sp>
          <p:nvSpPr>
            <p:cNvPr id="607" name="Google Shape;607;p4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 name="Google Shape;608;p44"/>
            <p:cNvGrpSpPr/>
            <p:nvPr/>
          </p:nvGrpSpPr>
          <p:grpSpPr>
            <a:xfrm>
              <a:off x="840400" y="4191349"/>
              <a:ext cx="128261" cy="155689"/>
              <a:chOff x="816561" y="4165464"/>
              <a:chExt cx="128261" cy="155689"/>
            </a:xfrm>
          </p:grpSpPr>
          <p:sp>
            <p:nvSpPr>
              <p:cNvPr id="609" name="Google Shape;609;p4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10" name="Google Shape;610;p4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2" name="Google Shape;612;p4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4.1</a:t>
            </a:r>
            <a:endParaRPr b="1" sz="1200">
              <a:solidFill>
                <a:schemeClr val="accent2"/>
              </a:solidFill>
            </a:endParaRPr>
          </a:p>
        </p:txBody>
      </p:sp>
      <p:sp>
        <p:nvSpPr>
          <p:cNvPr id="613" name="Google Shape;613;p44"/>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How should a minor accident be explained to both drivers and their insurance companies?</a:t>
            </a:r>
            <a:endParaRPr b="1" sz="1600">
              <a:solidFill>
                <a:schemeClr val="dk1"/>
              </a:solidFill>
            </a:endParaRPr>
          </a:p>
        </p:txBody>
      </p:sp>
      <p:sp>
        <p:nvSpPr>
          <p:cNvPr id="614" name="Google Shape;614;p4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615" name="Google Shape;615;p4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616" name="Google Shape;616;p4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23" name="Google Shape;623;p45"/>
          <p:cNvGrpSpPr/>
          <p:nvPr/>
        </p:nvGrpSpPr>
        <p:grpSpPr>
          <a:xfrm>
            <a:off x="8342666" y="184147"/>
            <a:ext cx="204348" cy="204348"/>
            <a:chOff x="710803" y="4142223"/>
            <a:chExt cx="329700" cy="329700"/>
          </a:xfrm>
        </p:grpSpPr>
        <p:sp>
          <p:nvSpPr>
            <p:cNvPr id="624" name="Google Shape;624;p4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 name="Google Shape;625;p45"/>
            <p:cNvGrpSpPr/>
            <p:nvPr/>
          </p:nvGrpSpPr>
          <p:grpSpPr>
            <a:xfrm>
              <a:off x="840400" y="4191349"/>
              <a:ext cx="128261" cy="155689"/>
              <a:chOff x="816561" y="4165464"/>
              <a:chExt cx="128261" cy="155689"/>
            </a:xfrm>
          </p:grpSpPr>
          <p:sp>
            <p:nvSpPr>
              <p:cNvPr id="626" name="Google Shape;626;p4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27" name="Google Shape;627;p4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9" name="Google Shape;629;p45"/>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4.1</a:t>
            </a:r>
            <a:endParaRPr b="1" sz="1200">
              <a:solidFill>
                <a:schemeClr val="accent2"/>
              </a:solidFill>
            </a:endParaRPr>
          </a:p>
        </p:txBody>
      </p:sp>
      <p:sp>
        <p:nvSpPr>
          <p:cNvPr id="630" name="Google Shape;630;p45"/>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At this point in time, what responsibility does the company have to investigate and act on the concerns raised on social media?</a:t>
            </a:r>
            <a:endParaRPr b="1" sz="1600">
              <a:solidFill>
                <a:schemeClr val="dk1"/>
              </a:solidFill>
            </a:endParaRPr>
          </a:p>
        </p:txBody>
      </p:sp>
      <p:sp>
        <p:nvSpPr>
          <p:cNvPr id="631" name="Google Shape;631;p45"/>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632" name="Google Shape;632;p4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633" name="Google Shape;633;p4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40" name="Google Shape;640;p46"/>
          <p:cNvGrpSpPr/>
          <p:nvPr/>
        </p:nvGrpSpPr>
        <p:grpSpPr>
          <a:xfrm>
            <a:off x="8342666" y="184147"/>
            <a:ext cx="204348" cy="204348"/>
            <a:chOff x="710803" y="4142223"/>
            <a:chExt cx="329700" cy="329700"/>
          </a:xfrm>
        </p:grpSpPr>
        <p:sp>
          <p:nvSpPr>
            <p:cNvPr id="641" name="Google Shape;641;p4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46"/>
            <p:cNvGrpSpPr/>
            <p:nvPr/>
          </p:nvGrpSpPr>
          <p:grpSpPr>
            <a:xfrm>
              <a:off x="840400" y="4191349"/>
              <a:ext cx="128261" cy="155689"/>
              <a:chOff x="816561" y="4165464"/>
              <a:chExt cx="128261" cy="155689"/>
            </a:xfrm>
          </p:grpSpPr>
          <p:sp>
            <p:nvSpPr>
              <p:cNvPr id="643" name="Google Shape;643;p4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44" name="Google Shape;644;p4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6" name="Google Shape;646;p4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4.1</a:t>
            </a:r>
            <a:endParaRPr b="1" sz="1200">
              <a:solidFill>
                <a:schemeClr val="accent2"/>
              </a:solidFill>
            </a:endParaRPr>
          </a:p>
        </p:txBody>
      </p:sp>
      <p:sp>
        <p:nvSpPr>
          <p:cNvPr id="647" name="Google Shape;647;p46"/>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What information should Intelligent Engines share publicly about how they are handling the situation?</a:t>
            </a:r>
            <a:endParaRPr b="1" sz="1600">
              <a:solidFill>
                <a:schemeClr val="dk1"/>
              </a:solidFill>
            </a:endParaRPr>
          </a:p>
        </p:txBody>
      </p:sp>
      <p:sp>
        <p:nvSpPr>
          <p:cNvPr id="648" name="Google Shape;648;p46"/>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649" name="Google Shape;649;p4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650" name="Google Shape;650;p4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57" name="Google Shape;657;p47"/>
          <p:cNvGrpSpPr/>
          <p:nvPr/>
        </p:nvGrpSpPr>
        <p:grpSpPr>
          <a:xfrm>
            <a:off x="8342666" y="184147"/>
            <a:ext cx="204348" cy="204348"/>
            <a:chOff x="710803" y="4142223"/>
            <a:chExt cx="329700" cy="329700"/>
          </a:xfrm>
        </p:grpSpPr>
        <p:sp>
          <p:nvSpPr>
            <p:cNvPr id="658" name="Google Shape;658;p4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47"/>
            <p:cNvGrpSpPr/>
            <p:nvPr/>
          </p:nvGrpSpPr>
          <p:grpSpPr>
            <a:xfrm>
              <a:off x="840400" y="4191349"/>
              <a:ext cx="128261" cy="155689"/>
              <a:chOff x="816561" y="4165464"/>
              <a:chExt cx="128261" cy="155689"/>
            </a:xfrm>
          </p:grpSpPr>
          <p:sp>
            <p:nvSpPr>
              <p:cNvPr id="660" name="Google Shape;660;p4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61" name="Google Shape;661;p4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3" name="Google Shape;663;p47"/>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4.2</a:t>
            </a:r>
            <a:endParaRPr b="1" sz="1200">
              <a:solidFill>
                <a:schemeClr val="accent2"/>
              </a:solidFill>
            </a:endParaRPr>
          </a:p>
        </p:txBody>
      </p:sp>
      <p:sp>
        <p:nvSpPr>
          <p:cNvPr id="664" name="Google Shape;664;p47"/>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Many AI systems can be vulnerable to adversarial attacks, even if their foreseeable likelihood is small enough to pass</a:t>
            </a:r>
            <a:br>
              <a:rPr lang="en" sz="1000">
                <a:solidFill>
                  <a:schemeClr val="dk1"/>
                </a:solidFill>
              </a:rPr>
            </a:br>
            <a:r>
              <a:rPr lang="en" sz="1000">
                <a:solidFill>
                  <a:schemeClr val="dk1"/>
                </a:solidFill>
              </a:rPr>
              <a:t>regulatory scrutiny. </a:t>
            </a:r>
            <a:endParaRPr sz="1000">
              <a:solidFill>
                <a:schemeClr val="dk1"/>
              </a:solidFill>
            </a:endParaRPr>
          </a:p>
          <a:p>
            <a:pPr indent="0" lvl="0" marL="0" rtl="0" algn="l">
              <a:lnSpc>
                <a:spcPct val="115000"/>
              </a:lnSpc>
              <a:spcBef>
                <a:spcPts val="0"/>
              </a:spcBef>
              <a:spcAft>
                <a:spcPts val="0"/>
              </a:spcAft>
              <a:buNone/>
            </a:pPr>
            <a:r>
              <a:rPr b="1" lang="en" sz="1600">
                <a:solidFill>
                  <a:schemeClr val="dk1"/>
                </a:solidFill>
              </a:rPr>
              <a:t>How can a remote chance of being subjected to a malicious and adversarial attack by third parties be explained to the owners or prospective buyers of the Model-U?</a:t>
            </a:r>
            <a:endParaRPr b="1" sz="1600">
              <a:solidFill>
                <a:schemeClr val="dk1"/>
              </a:solidFill>
            </a:endParaRPr>
          </a:p>
        </p:txBody>
      </p:sp>
      <p:sp>
        <p:nvSpPr>
          <p:cNvPr id="665" name="Google Shape;665;p47"/>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666" name="Google Shape;666;p4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667" name="Google Shape;667;p4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74" name="Google Shape;674;p48"/>
          <p:cNvGrpSpPr/>
          <p:nvPr/>
        </p:nvGrpSpPr>
        <p:grpSpPr>
          <a:xfrm>
            <a:off x="8342666" y="184147"/>
            <a:ext cx="204348" cy="204348"/>
            <a:chOff x="710803" y="4142223"/>
            <a:chExt cx="329700" cy="329700"/>
          </a:xfrm>
        </p:grpSpPr>
        <p:sp>
          <p:nvSpPr>
            <p:cNvPr id="675" name="Google Shape;675;p4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48"/>
            <p:cNvGrpSpPr/>
            <p:nvPr/>
          </p:nvGrpSpPr>
          <p:grpSpPr>
            <a:xfrm>
              <a:off x="840400" y="4191349"/>
              <a:ext cx="128261" cy="155689"/>
              <a:chOff x="816561" y="4165464"/>
              <a:chExt cx="128261" cy="155689"/>
            </a:xfrm>
          </p:grpSpPr>
          <p:sp>
            <p:nvSpPr>
              <p:cNvPr id="677" name="Google Shape;677;p4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78" name="Google Shape;678;p4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0" name="Google Shape;680;p4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4.2</a:t>
            </a:r>
            <a:endParaRPr b="1" sz="1200">
              <a:solidFill>
                <a:schemeClr val="accent2"/>
              </a:solidFill>
            </a:endParaRPr>
          </a:p>
        </p:txBody>
      </p:sp>
      <p:sp>
        <p:nvSpPr>
          <p:cNvPr id="681" name="Google Shape;681;p48"/>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What should the team explore in their audit? What information from the audit should they explain in an external facing audit report?</a:t>
            </a:r>
            <a:endParaRPr sz="1000">
              <a:solidFill>
                <a:schemeClr val="dk1"/>
              </a:solidFill>
            </a:endParaRPr>
          </a:p>
        </p:txBody>
      </p:sp>
      <p:sp>
        <p:nvSpPr>
          <p:cNvPr id="682" name="Google Shape;682;p48"/>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683" name="Google Shape;683;p4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684" name="Google Shape;684;p4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691" name="Google Shape;691;p49"/>
          <p:cNvGrpSpPr/>
          <p:nvPr/>
        </p:nvGrpSpPr>
        <p:grpSpPr>
          <a:xfrm>
            <a:off x="8342666" y="184147"/>
            <a:ext cx="204348" cy="204348"/>
            <a:chOff x="710803" y="4142223"/>
            <a:chExt cx="329700" cy="329700"/>
          </a:xfrm>
        </p:grpSpPr>
        <p:sp>
          <p:nvSpPr>
            <p:cNvPr id="692" name="Google Shape;692;p4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3" name="Google Shape;693;p49"/>
            <p:cNvGrpSpPr/>
            <p:nvPr/>
          </p:nvGrpSpPr>
          <p:grpSpPr>
            <a:xfrm>
              <a:off x="840400" y="4191349"/>
              <a:ext cx="128261" cy="155689"/>
              <a:chOff x="816561" y="4165464"/>
              <a:chExt cx="128261" cy="155689"/>
            </a:xfrm>
          </p:grpSpPr>
          <p:sp>
            <p:nvSpPr>
              <p:cNvPr id="694" name="Google Shape;694;p4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95" name="Google Shape;695;p4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97" name="Google Shape;697;p49"/>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4</a:t>
            </a:r>
            <a:endParaRPr b="1" sz="1200">
              <a:solidFill>
                <a:schemeClr val="accent2"/>
              </a:solidFill>
            </a:endParaRPr>
          </a:p>
        </p:txBody>
      </p:sp>
      <p:sp>
        <p:nvSpPr>
          <p:cNvPr id="698" name="Google Shape;698;p49"/>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Apply back to your product:</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How might someone use your system in an unintended or adversarial way? How might you prevent this? </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What obligation do you have to your users when this happens?</a:t>
            </a:r>
            <a:endParaRPr b="1" sz="1600">
              <a:solidFill>
                <a:schemeClr val="dk1"/>
              </a:solidFill>
            </a:endParaRPr>
          </a:p>
        </p:txBody>
      </p:sp>
      <p:sp>
        <p:nvSpPr>
          <p:cNvPr id="699" name="Google Shape;699;p49"/>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700" name="Google Shape;700;p4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701" name="Google Shape;701;p4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50"/>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Read the scenario</a:t>
            </a:r>
            <a:endParaRPr b="1" sz="2500"/>
          </a:p>
        </p:txBody>
      </p:sp>
      <p:sp>
        <p:nvSpPr>
          <p:cNvPr id="707" name="Google Shape;707;p50"/>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u="sng">
                <a:solidFill>
                  <a:schemeClr val="hlink"/>
                </a:solidFill>
                <a:hlinkClick r:id="rId3"/>
              </a:rPr>
              <a:t>Link to scenario</a:t>
            </a:r>
            <a:endParaRPr sz="1000"/>
          </a:p>
        </p:txBody>
      </p:sp>
      <p:sp>
        <p:nvSpPr>
          <p:cNvPr id="708" name="Google Shape;708;p50"/>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0"/>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710" name="Google Shape;710;p50"/>
          <p:cNvGrpSpPr/>
          <p:nvPr/>
        </p:nvGrpSpPr>
        <p:grpSpPr>
          <a:xfrm>
            <a:off x="8342666" y="184147"/>
            <a:ext cx="204348" cy="204348"/>
            <a:chOff x="710803" y="4142223"/>
            <a:chExt cx="329700" cy="329700"/>
          </a:xfrm>
        </p:grpSpPr>
        <p:sp>
          <p:nvSpPr>
            <p:cNvPr id="711" name="Google Shape;711;p50"/>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50"/>
            <p:cNvGrpSpPr/>
            <p:nvPr/>
          </p:nvGrpSpPr>
          <p:grpSpPr>
            <a:xfrm>
              <a:off x="840400" y="4191349"/>
              <a:ext cx="128261" cy="155689"/>
              <a:chOff x="816561" y="4165464"/>
              <a:chExt cx="128261" cy="155689"/>
            </a:xfrm>
          </p:grpSpPr>
          <p:sp>
            <p:nvSpPr>
              <p:cNvPr id="713" name="Google Shape;713;p50"/>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14" name="Google Shape;714;p50"/>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0"/>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6" name="Google Shape;716;p5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5</a:t>
            </a:r>
            <a:endParaRPr b="1" sz="1200">
              <a:solidFill>
                <a:schemeClr val="accent2"/>
              </a:solidFill>
            </a:endParaRPr>
          </a:p>
        </p:txBody>
      </p:sp>
      <p:sp>
        <p:nvSpPr>
          <p:cNvPr id="717" name="Google Shape;717;p5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718" name="Google Shape;718;p50">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5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725" name="Google Shape;725;p51"/>
          <p:cNvGrpSpPr/>
          <p:nvPr/>
        </p:nvGrpSpPr>
        <p:grpSpPr>
          <a:xfrm>
            <a:off x="8342666" y="184147"/>
            <a:ext cx="204348" cy="204348"/>
            <a:chOff x="710803" y="4142223"/>
            <a:chExt cx="329700" cy="329700"/>
          </a:xfrm>
        </p:grpSpPr>
        <p:sp>
          <p:nvSpPr>
            <p:cNvPr id="726" name="Google Shape;726;p5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7" name="Google Shape;727;p51"/>
            <p:cNvGrpSpPr/>
            <p:nvPr/>
          </p:nvGrpSpPr>
          <p:grpSpPr>
            <a:xfrm>
              <a:off x="840400" y="4191349"/>
              <a:ext cx="128261" cy="155689"/>
              <a:chOff x="816561" y="4165464"/>
              <a:chExt cx="128261" cy="155689"/>
            </a:xfrm>
          </p:grpSpPr>
          <p:sp>
            <p:nvSpPr>
              <p:cNvPr id="728" name="Google Shape;728;p5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29" name="Google Shape;729;p5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1" name="Google Shape;731;p51"/>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5.1</a:t>
            </a:r>
            <a:endParaRPr b="1" sz="1200">
              <a:solidFill>
                <a:schemeClr val="accent2"/>
              </a:solidFill>
            </a:endParaRPr>
          </a:p>
        </p:txBody>
      </p:sp>
      <p:sp>
        <p:nvSpPr>
          <p:cNvPr id="732" name="Google Shape;732;p51"/>
          <p:cNvSpPr txBox="1"/>
          <p:nvPr/>
        </p:nvSpPr>
        <p:spPr>
          <a:xfrm>
            <a:off x="502625" y="917350"/>
            <a:ext cx="2980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Choose one character per participant, </a:t>
            </a:r>
            <a:br>
              <a:rPr lang="en" sz="1000">
                <a:solidFill>
                  <a:schemeClr val="dk1"/>
                </a:solidFill>
              </a:rPr>
            </a:br>
            <a:r>
              <a:rPr lang="en" sz="1000">
                <a:solidFill>
                  <a:schemeClr val="dk1"/>
                </a:solidFill>
              </a:rPr>
              <a:t>and discuss:</a:t>
            </a:r>
            <a:endParaRPr sz="10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Which data or information you may need to support your positions or concerns?</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Which data or information is likely to be most meaningful in making a decision about which roads the Model-U can drive on?</a:t>
            </a:r>
            <a:endParaRPr b="1" sz="1600">
              <a:solidFill>
                <a:schemeClr val="dk1"/>
              </a:solidFill>
            </a:endParaRPr>
          </a:p>
        </p:txBody>
      </p:sp>
      <p:sp>
        <p:nvSpPr>
          <p:cNvPr id="733" name="Google Shape;733;p51"/>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734" name="Google Shape;734;p5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735" name="Google Shape;735;p5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23" name="Google Shape;123;p1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24" name="Google Shape;124;p16"/>
          <p:cNvSpPr txBox="1"/>
          <p:nvPr/>
        </p:nvSpPr>
        <p:spPr>
          <a:xfrm>
            <a:off x="502625" y="1643825"/>
            <a:ext cx="7367400" cy="22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rPr>
              <a:t>Challenge statement goes here</a:t>
            </a:r>
            <a:endParaRPr sz="3000">
              <a:solidFill>
                <a:schemeClr val="dk1"/>
              </a:solidFill>
            </a:endParaRPr>
          </a:p>
        </p:txBody>
      </p:sp>
      <p:sp>
        <p:nvSpPr>
          <p:cNvPr id="125" name="Google Shape;125;p16"/>
          <p:cNvSpPr txBox="1"/>
          <p:nvPr/>
        </p:nvSpPr>
        <p:spPr>
          <a:xfrm>
            <a:off x="8721850" y="4793800"/>
            <a:ext cx="3147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Our challenge</a:t>
            </a:r>
            <a:endParaRPr b="1" sz="1200">
              <a:solidFill>
                <a:schemeClr val="accent2"/>
              </a:solidFill>
            </a:endParaRPr>
          </a:p>
        </p:txBody>
      </p:sp>
      <p:grpSp>
        <p:nvGrpSpPr>
          <p:cNvPr id="127" name="Google Shape;127;p16"/>
          <p:cNvGrpSpPr/>
          <p:nvPr/>
        </p:nvGrpSpPr>
        <p:grpSpPr>
          <a:xfrm>
            <a:off x="6942900" y="3484800"/>
            <a:ext cx="2048700" cy="1506300"/>
            <a:chOff x="6942900" y="3484800"/>
            <a:chExt cx="2048700" cy="1506300"/>
          </a:xfrm>
        </p:grpSpPr>
        <p:sp>
          <p:nvSpPr>
            <p:cNvPr id="128" name="Google Shape;128;p16"/>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30" name="Google Shape;130;p16"/>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where you paste your workshop challenge statement. See the</a:t>
              </a:r>
              <a:r>
                <a:rPr lang="en" sz="1000">
                  <a:solidFill>
                    <a:srgbClr val="FFFFFF"/>
                  </a:solidFill>
                </a:rPr>
                <a:t> </a:t>
              </a:r>
              <a:r>
                <a:rPr lang="en" sz="1000" u="sng">
                  <a:solidFill>
                    <a:srgbClr val="FFFFFF"/>
                  </a:solidFill>
                  <a:hlinkClick r:id="rId6">
                    <a:extLst>
                      <a:ext uri="{A12FA001-AC4F-418D-AE19-62706E023703}">
                        <ahyp:hlinkClr val="tx"/>
                      </a:ext>
                    </a:extLst>
                  </a:hlinkClick>
                </a:rPr>
                <a:t>facilitator guide</a:t>
              </a:r>
              <a:r>
                <a:rPr lang="en" sz="1000">
                  <a:solidFill>
                    <a:srgbClr val="FFFFFF"/>
                  </a:solidFill>
                </a:rPr>
                <a:t> </a:t>
              </a:r>
              <a:r>
                <a:rPr lang="en" sz="1000">
                  <a:solidFill>
                    <a:srgbClr val="FFFFFF"/>
                  </a:solidFill>
                </a:rPr>
                <a:t>for more on how to craft the statement.</a:t>
              </a:r>
              <a:endParaRPr sz="1000">
                <a:solidFill>
                  <a:srgbClr val="FFFFFF"/>
                </a:solidFill>
              </a:endParaRPr>
            </a:p>
          </p:txBody>
        </p:sp>
        <p:sp>
          <p:nvSpPr>
            <p:cNvPr id="131" name="Google Shape;131;p16"/>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742" name="Google Shape;742;p52"/>
          <p:cNvGrpSpPr/>
          <p:nvPr/>
        </p:nvGrpSpPr>
        <p:grpSpPr>
          <a:xfrm>
            <a:off x="8342666" y="184147"/>
            <a:ext cx="204348" cy="204348"/>
            <a:chOff x="710803" y="4142223"/>
            <a:chExt cx="329700" cy="329700"/>
          </a:xfrm>
        </p:grpSpPr>
        <p:sp>
          <p:nvSpPr>
            <p:cNvPr id="743" name="Google Shape;743;p5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52"/>
            <p:cNvGrpSpPr/>
            <p:nvPr/>
          </p:nvGrpSpPr>
          <p:grpSpPr>
            <a:xfrm>
              <a:off x="840400" y="4191349"/>
              <a:ext cx="128261" cy="155689"/>
              <a:chOff x="816561" y="4165464"/>
              <a:chExt cx="128261" cy="155689"/>
            </a:xfrm>
          </p:grpSpPr>
          <p:sp>
            <p:nvSpPr>
              <p:cNvPr id="745" name="Google Shape;745;p5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46" name="Google Shape;746;p5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8" name="Google Shape;748;p5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5.2</a:t>
            </a:r>
            <a:endParaRPr b="1" sz="1200">
              <a:solidFill>
                <a:schemeClr val="accent2"/>
              </a:solidFill>
            </a:endParaRPr>
          </a:p>
        </p:txBody>
      </p:sp>
      <p:sp>
        <p:nvSpPr>
          <p:cNvPr id="749" name="Google Shape;749;p52"/>
          <p:cNvSpPr txBox="1"/>
          <p:nvPr/>
        </p:nvSpPr>
        <p:spPr>
          <a:xfrm>
            <a:off x="502625" y="917350"/>
            <a:ext cx="2980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From the point of view of Intelligent Engines, which information requested by community members in the previous question can Intelligent Engines provide? </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Are there any limitations that make it difficult or undesirable for a corporation to provide this information?</a:t>
            </a:r>
            <a:endParaRPr sz="1000">
              <a:solidFill>
                <a:schemeClr val="dk1"/>
              </a:solidFill>
            </a:endParaRPr>
          </a:p>
        </p:txBody>
      </p:sp>
      <p:sp>
        <p:nvSpPr>
          <p:cNvPr id="750" name="Google Shape;750;p52"/>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751" name="Google Shape;751;p5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752" name="Google Shape;752;p5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5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759" name="Google Shape;759;p53"/>
          <p:cNvGrpSpPr/>
          <p:nvPr/>
        </p:nvGrpSpPr>
        <p:grpSpPr>
          <a:xfrm>
            <a:off x="8342666" y="184147"/>
            <a:ext cx="204348" cy="204348"/>
            <a:chOff x="710803" y="4142223"/>
            <a:chExt cx="329700" cy="329700"/>
          </a:xfrm>
        </p:grpSpPr>
        <p:sp>
          <p:nvSpPr>
            <p:cNvPr id="760" name="Google Shape;760;p5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1" name="Google Shape;761;p53"/>
            <p:cNvGrpSpPr/>
            <p:nvPr/>
          </p:nvGrpSpPr>
          <p:grpSpPr>
            <a:xfrm>
              <a:off x="840400" y="4191349"/>
              <a:ext cx="128261" cy="155689"/>
              <a:chOff x="816561" y="4165464"/>
              <a:chExt cx="128261" cy="155689"/>
            </a:xfrm>
          </p:grpSpPr>
          <p:sp>
            <p:nvSpPr>
              <p:cNvPr id="762" name="Google Shape;762;p5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63" name="Google Shape;763;p5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65" name="Google Shape;765;p5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5.3</a:t>
            </a:r>
            <a:endParaRPr b="1" sz="1200">
              <a:solidFill>
                <a:schemeClr val="accent2"/>
              </a:solidFill>
            </a:endParaRPr>
          </a:p>
        </p:txBody>
      </p:sp>
      <p:sp>
        <p:nvSpPr>
          <p:cNvPr id="766" name="Google Shape;766;p53"/>
          <p:cNvSpPr txBox="1"/>
          <p:nvPr/>
        </p:nvSpPr>
        <p:spPr>
          <a:xfrm>
            <a:off x="502625" y="917350"/>
            <a:ext cx="2980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What would the community (and especially your character) need to know on an ongoing basis to evaluate the effectiveness of the policy about which roads the Model-U can drive on? </a:t>
            </a:r>
            <a:endParaRPr b="1" sz="1600">
              <a:solidFill>
                <a:schemeClr val="dk1"/>
              </a:solidFill>
            </a:endParaRPr>
          </a:p>
        </p:txBody>
      </p:sp>
      <p:sp>
        <p:nvSpPr>
          <p:cNvPr id="767" name="Google Shape;767;p53"/>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768" name="Google Shape;768;p5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769" name="Google Shape;769;p5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5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776" name="Google Shape;776;p54"/>
          <p:cNvGrpSpPr/>
          <p:nvPr/>
        </p:nvGrpSpPr>
        <p:grpSpPr>
          <a:xfrm>
            <a:off x="8342666" y="184147"/>
            <a:ext cx="204348" cy="204348"/>
            <a:chOff x="710803" y="4142223"/>
            <a:chExt cx="329700" cy="329700"/>
          </a:xfrm>
        </p:grpSpPr>
        <p:sp>
          <p:nvSpPr>
            <p:cNvPr id="777" name="Google Shape;777;p5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 name="Google Shape;778;p54"/>
            <p:cNvGrpSpPr/>
            <p:nvPr/>
          </p:nvGrpSpPr>
          <p:grpSpPr>
            <a:xfrm>
              <a:off x="840400" y="4191349"/>
              <a:ext cx="128261" cy="155689"/>
              <a:chOff x="816561" y="4165464"/>
              <a:chExt cx="128261" cy="155689"/>
            </a:xfrm>
          </p:grpSpPr>
          <p:sp>
            <p:nvSpPr>
              <p:cNvPr id="779" name="Google Shape;779;p5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80" name="Google Shape;780;p5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82" name="Google Shape;782;p5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Scenario 5</a:t>
            </a:r>
            <a:endParaRPr b="1" sz="1200">
              <a:solidFill>
                <a:schemeClr val="accent2"/>
              </a:solidFill>
            </a:endParaRPr>
          </a:p>
        </p:txBody>
      </p:sp>
      <p:sp>
        <p:nvSpPr>
          <p:cNvPr id="783" name="Google Shape;783;p54"/>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Apply back to your product:</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Can you think of some equivalent unforeseen problem with your product analogous to traffic in rural towns?</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If your product is extremely successful, what problems might it cause?</a:t>
            </a:r>
            <a:endParaRPr b="1" sz="1600">
              <a:solidFill>
                <a:schemeClr val="dk1"/>
              </a:solidFill>
            </a:endParaRPr>
          </a:p>
        </p:txBody>
      </p:sp>
      <p:sp>
        <p:nvSpPr>
          <p:cNvPr id="784" name="Google Shape;784;p5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785" name="Google Shape;785;p5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786" name="Google Shape;786;p5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5"/>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Break</a:t>
            </a:r>
            <a:endParaRPr b="1" sz="4700">
              <a:solidFill>
                <a:schemeClr val="lt1"/>
              </a:solidFill>
            </a:endParaRPr>
          </a:p>
        </p:txBody>
      </p:sp>
      <p:sp>
        <p:nvSpPr>
          <p:cNvPr id="792" name="Google Shape;792;p55"/>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15 </a:t>
            </a:r>
            <a:r>
              <a:rPr lang="en" sz="1600">
                <a:solidFill>
                  <a:srgbClr val="FFFFFF"/>
                </a:solidFill>
              </a:rPr>
              <a:t>minutes / Back at 10:45</a:t>
            </a:r>
            <a:endParaRPr sz="16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5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798" name="Google Shape;798;p56">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
        <p:nvSpPr>
          <p:cNvPr id="799" name="Google Shape;799;p56"/>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Critical moments</a:t>
            </a:r>
            <a:endParaRPr b="1" sz="5400">
              <a:solidFill>
                <a:schemeClr val="lt1"/>
              </a:solidFill>
            </a:endParaRPr>
          </a:p>
        </p:txBody>
      </p:sp>
      <p:sp>
        <p:nvSpPr>
          <p:cNvPr id="800" name="Google Shape;800;p56"/>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Uncover potential user problems during key touchpoints in your user’s journey</a:t>
            </a:r>
            <a:r>
              <a:rPr lang="en">
                <a:solidFill>
                  <a:schemeClr val="lt1"/>
                </a:solidFill>
              </a:rPr>
              <a:t> within the scope of your challenge statement.</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None/>
            </a:pPr>
            <a:r>
              <a:rPr lang="en">
                <a:solidFill>
                  <a:schemeClr val="lt1"/>
                </a:solidFill>
              </a:rPr>
              <a:t>Discuss the key moments in your product where ML-based problems may occur. (These key moments were chosen by your facilitator.)</a:t>
            </a:r>
            <a:endParaRPr>
              <a:solidFill>
                <a:schemeClr val="lt1"/>
              </a:solidFill>
            </a:endParaRPr>
          </a:p>
          <a:p>
            <a:pPr indent="0" lvl="0" marL="0" rtl="0" algn="l">
              <a:lnSpc>
                <a:spcPct val="115000"/>
              </a:lnSpc>
              <a:spcBef>
                <a:spcPts val="0"/>
              </a:spcBef>
              <a:spcAft>
                <a:spcPts val="0"/>
              </a:spcAft>
              <a:buNone/>
            </a:pPr>
            <a:r>
              <a:rPr lang="en">
                <a:solidFill>
                  <a:schemeClr val="lt1"/>
                </a:solidFill>
              </a:rPr>
              <a:t>Document user problems on your sticky notes as you discuss.</a:t>
            </a:r>
            <a:endParaRPr>
              <a:solidFill>
                <a:srgbClr val="FFFFFF"/>
              </a:solidFill>
            </a:endParaRPr>
          </a:p>
        </p:txBody>
      </p:sp>
      <p:grpSp>
        <p:nvGrpSpPr>
          <p:cNvPr id="801" name="Google Shape;801;p56"/>
          <p:cNvGrpSpPr/>
          <p:nvPr/>
        </p:nvGrpSpPr>
        <p:grpSpPr>
          <a:xfrm>
            <a:off x="6942900" y="3484800"/>
            <a:ext cx="2048700" cy="1506300"/>
            <a:chOff x="6942900" y="3484800"/>
            <a:chExt cx="2048700" cy="1506300"/>
          </a:xfrm>
        </p:grpSpPr>
        <p:sp>
          <p:nvSpPr>
            <p:cNvPr id="802" name="Google Shape;802;p56"/>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6"/>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804" name="Google Shape;804;p56"/>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You will need to choose up to 5 critical product moments to focus on. More info on the next slide and in the </a:t>
              </a:r>
              <a:r>
                <a:rPr lang="en" sz="1000" u="sng">
                  <a:solidFill>
                    <a:srgbClr val="FFFFFF"/>
                  </a:solidFill>
                  <a:hlinkClick r:id="rId6">
                    <a:extLst>
                      <a:ext uri="{A12FA001-AC4F-418D-AE19-62706E023703}">
                        <ahyp:hlinkClr val="tx"/>
                      </a:ext>
                    </a:extLst>
                  </a:hlinkClick>
                </a:rPr>
                <a:t>facilitator guide</a:t>
              </a:r>
              <a:r>
                <a:rPr lang="en" sz="1000">
                  <a:solidFill>
                    <a:srgbClr val="FFFFFF"/>
                  </a:solidFill>
                </a:rPr>
                <a:t> companion doc.</a:t>
              </a:r>
              <a:endParaRPr sz="1000">
                <a:solidFill>
                  <a:srgbClr val="FFFFFF"/>
                </a:solidFill>
              </a:endParaRPr>
            </a:p>
          </p:txBody>
        </p:sp>
        <p:sp>
          <p:nvSpPr>
            <p:cNvPr id="805" name="Google Shape;805;p56"/>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5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811" name="Google Shape;811;p5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812" name="Google Shape;812;p57"/>
          <p:cNvSpPr txBox="1"/>
          <p:nvPr/>
        </p:nvSpPr>
        <p:spPr>
          <a:xfrm>
            <a:off x="502625" y="1593314"/>
            <a:ext cx="3057000" cy="27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T</a:t>
            </a:r>
            <a:r>
              <a:rPr lang="en" sz="1000"/>
              <a:t>hese are critical places or moments in your product where trust can be gained or lost. They are typically places where the user interacts with your ML algorithm — recommendations delivered, explanations, confidence scores, errors, etc.</a:t>
            </a:r>
            <a:endParaRPr sz="1000"/>
          </a:p>
          <a:p>
            <a:pPr indent="0" lvl="0" marL="0" rtl="0" algn="l">
              <a:lnSpc>
                <a:spcPct val="115000"/>
              </a:lnSpc>
              <a:spcBef>
                <a:spcPts val="1600"/>
              </a:spcBef>
              <a:spcAft>
                <a:spcPts val="1600"/>
              </a:spcAft>
              <a:buClr>
                <a:schemeClr val="dk1"/>
              </a:buClr>
              <a:buSzPts val="1100"/>
              <a:buFont typeface="Arial"/>
              <a:buNone/>
            </a:pPr>
            <a:r>
              <a:rPr lang="en" sz="1000"/>
              <a:t>5 critical moments have been chosen by your facilitator to focus in on for your workshop. They should fall </a:t>
            </a:r>
            <a:r>
              <a:rPr lang="en" sz="1000"/>
              <a:t>within</a:t>
            </a:r>
            <a:r>
              <a:rPr lang="en" sz="1000"/>
              <a:t> the scope of your challenge statement.</a:t>
            </a:r>
            <a:endParaRPr sz="1000"/>
          </a:p>
        </p:txBody>
      </p:sp>
      <p:sp>
        <p:nvSpPr>
          <p:cNvPr id="813" name="Google Shape;813;p57"/>
          <p:cNvSpPr txBox="1"/>
          <p:nvPr/>
        </p:nvSpPr>
        <p:spPr>
          <a:xfrm>
            <a:off x="5957125" y="700253"/>
            <a:ext cx="2712600" cy="37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Quick description</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br>
              <a:rPr lang="en" sz="1000"/>
            </a:br>
            <a:r>
              <a:rPr lang="en" sz="1000">
                <a:solidFill>
                  <a:schemeClr val="dk1"/>
                </a:solidFill>
              </a:rPr>
              <a:t>Quick description</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rPr lang="en" sz="1000">
                <a:solidFill>
                  <a:schemeClr val="dk1"/>
                </a:solidFill>
              </a:rPr>
              <a:t>Quick description</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rPr lang="en" sz="1000">
                <a:solidFill>
                  <a:schemeClr val="dk1"/>
                </a:solidFill>
              </a:rPr>
              <a:t>Quick description</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None/>
            </a:pPr>
            <a:r>
              <a:rPr lang="en" sz="1000">
                <a:solidFill>
                  <a:schemeClr val="dk1"/>
                </a:solidFill>
              </a:rPr>
              <a:t>Quick description</a:t>
            </a:r>
            <a:endParaRPr sz="1000"/>
          </a:p>
        </p:txBody>
      </p:sp>
      <p:sp>
        <p:nvSpPr>
          <p:cNvPr id="814" name="Google Shape;814;p57"/>
          <p:cNvSpPr txBox="1"/>
          <p:nvPr/>
        </p:nvSpPr>
        <p:spPr>
          <a:xfrm>
            <a:off x="502625" y="917350"/>
            <a:ext cx="29670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Critical moments</a:t>
            </a:r>
            <a:endParaRPr b="1" sz="2500"/>
          </a:p>
          <a:p>
            <a:pPr indent="0" lvl="0" marL="0" rtl="0" algn="l">
              <a:lnSpc>
                <a:spcPct val="115000"/>
              </a:lnSpc>
              <a:spcBef>
                <a:spcPts val="0"/>
              </a:spcBef>
              <a:spcAft>
                <a:spcPts val="0"/>
              </a:spcAft>
              <a:buNone/>
            </a:pPr>
            <a:r>
              <a:t/>
            </a:r>
            <a:endParaRPr b="1" sz="2500"/>
          </a:p>
        </p:txBody>
      </p:sp>
      <p:sp>
        <p:nvSpPr>
          <p:cNvPr id="815" name="Google Shape;815;p57"/>
          <p:cNvSpPr/>
          <p:nvPr/>
        </p:nvSpPr>
        <p:spPr>
          <a:xfrm>
            <a:off x="4409050" y="75575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Explaining the thing during onboarding</a:t>
            </a:r>
            <a:endParaRPr b="1" sz="800">
              <a:solidFill>
                <a:schemeClr val="lt1"/>
              </a:solidFill>
            </a:endParaRPr>
          </a:p>
        </p:txBody>
      </p:sp>
      <p:grpSp>
        <p:nvGrpSpPr>
          <p:cNvPr id="816" name="Google Shape;816;p57"/>
          <p:cNvGrpSpPr/>
          <p:nvPr/>
        </p:nvGrpSpPr>
        <p:grpSpPr>
          <a:xfrm>
            <a:off x="6942900" y="3484800"/>
            <a:ext cx="2048700" cy="1506300"/>
            <a:chOff x="6942900" y="3484800"/>
            <a:chExt cx="2048700" cy="1506300"/>
          </a:xfrm>
        </p:grpSpPr>
        <p:sp>
          <p:nvSpPr>
            <p:cNvPr id="817" name="Google Shape;817;p57"/>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7"/>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819" name="Google Shape;819;p57"/>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Fill out this slide in advance of the workshop. Present these moments to your team using this and the following slide.</a:t>
              </a:r>
              <a:endParaRPr sz="1000">
                <a:solidFill>
                  <a:srgbClr val="FFFFFF"/>
                </a:solidFill>
              </a:endParaRPr>
            </a:p>
          </p:txBody>
        </p:sp>
        <p:sp>
          <p:nvSpPr>
            <p:cNvPr id="820" name="Google Shape;820;p57"/>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
        <p:nvSpPr>
          <p:cNvPr id="821" name="Google Shape;821;p57"/>
          <p:cNvSpPr/>
          <p:nvPr/>
        </p:nvSpPr>
        <p:spPr>
          <a:xfrm>
            <a:off x="4409050" y="403035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Critical moment</a:t>
            </a:r>
            <a:endParaRPr b="1" sz="800">
              <a:solidFill>
                <a:schemeClr val="lt1"/>
              </a:solidFill>
            </a:endParaRPr>
          </a:p>
        </p:txBody>
      </p:sp>
      <p:sp>
        <p:nvSpPr>
          <p:cNvPr id="822" name="Google Shape;822;p57"/>
          <p:cNvSpPr/>
          <p:nvPr/>
        </p:nvSpPr>
        <p:spPr>
          <a:xfrm>
            <a:off x="4409050" y="321170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Critical moment</a:t>
            </a:r>
            <a:endParaRPr b="1" sz="800">
              <a:solidFill>
                <a:schemeClr val="lt1"/>
              </a:solidFill>
            </a:endParaRPr>
          </a:p>
        </p:txBody>
      </p:sp>
      <p:sp>
        <p:nvSpPr>
          <p:cNvPr id="823" name="Google Shape;823;p57"/>
          <p:cNvSpPr/>
          <p:nvPr/>
        </p:nvSpPr>
        <p:spPr>
          <a:xfrm>
            <a:off x="4409050" y="239305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Critical moment</a:t>
            </a:r>
            <a:endParaRPr b="1" sz="800">
              <a:solidFill>
                <a:schemeClr val="lt1"/>
              </a:solidFill>
            </a:endParaRPr>
          </a:p>
        </p:txBody>
      </p:sp>
      <p:sp>
        <p:nvSpPr>
          <p:cNvPr id="824" name="Google Shape;824;p57"/>
          <p:cNvSpPr/>
          <p:nvPr/>
        </p:nvSpPr>
        <p:spPr>
          <a:xfrm>
            <a:off x="4409050" y="157440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Critical moment</a:t>
            </a:r>
            <a:endParaRPr b="1" sz="800">
              <a:solidFill>
                <a:schemeClr val="lt1"/>
              </a:solidFill>
            </a:endParaRPr>
          </a:p>
        </p:txBody>
      </p:sp>
      <p:sp>
        <p:nvSpPr>
          <p:cNvPr id="825" name="Google Shape;825;p57"/>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7"/>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5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832" name="Google Shape;832;p5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833" name="Google Shape;833;p58"/>
          <p:cNvSpPr txBox="1"/>
          <p:nvPr/>
        </p:nvSpPr>
        <p:spPr>
          <a:xfrm>
            <a:off x="502625" y="917357"/>
            <a:ext cx="2821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Name of critical moment 1</a:t>
            </a:r>
            <a:endParaRPr b="1" sz="2500"/>
          </a:p>
        </p:txBody>
      </p:sp>
      <p:sp>
        <p:nvSpPr>
          <p:cNvPr id="834" name="Google Shape;834;p58"/>
          <p:cNvSpPr txBox="1"/>
          <p:nvPr/>
        </p:nvSpPr>
        <p:spPr>
          <a:xfrm>
            <a:off x="502625" y="2114325"/>
            <a:ext cx="2260500" cy="23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t>Critical moment 1 description</a:t>
            </a:r>
            <a:endParaRPr/>
          </a:p>
        </p:txBody>
      </p:sp>
      <p:sp>
        <p:nvSpPr>
          <p:cNvPr id="835" name="Google Shape;835;p5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Critical moments</a:t>
            </a:r>
            <a:endParaRPr b="1" sz="1200">
              <a:solidFill>
                <a:schemeClr val="accent2"/>
              </a:solidFill>
            </a:endParaRPr>
          </a:p>
        </p:txBody>
      </p:sp>
      <p:sp>
        <p:nvSpPr>
          <p:cNvPr id="836" name="Google Shape;836;p58"/>
          <p:cNvSpPr/>
          <p:nvPr/>
        </p:nvSpPr>
        <p:spPr>
          <a:xfrm>
            <a:off x="3914975" y="729000"/>
            <a:ext cx="4971300" cy="3685500"/>
          </a:xfrm>
          <a:prstGeom prst="rect">
            <a:avLst/>
          </a:prstGeom>
          <a:solidFill>
            <a:schemeClr val="lt1"/>
          </a:solidFill>
          <a:ln>
            <a:noFill/>
          </a:ln>
          <a:effectLst>
            <a:outerShdw blurRad="114300" rotWithShape="0" algn="bl" dir="2760000" dist="47625">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37" name="Google Shape;837;p58"/>
          <p:cNvSpPr txBox="1"/>
          <p:nvPr/>
        </p:nvSpPr>
        <p:spPr>
          <a:xfrm>
            <a:off x="5095550" y="2429100"/>
            <a:ext cx="2610300" cy="28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800">
                <a:solidFill>
                  <a:srgbClr val="666666"/>
                </a:solidFill>
              </a:rPr>
              <a:t>Insert a screenshot of the critical moment here.</a:t>
            </a:r>
            <a:endParaRPr sz="800">
              <a:solidFill>
                <a:srgbClr val="666666"/>
              </a:solidFill>
            </a:endParaRPr>
          </a:p>
        </p:txBody>
      </p:sp>
      <p:grpSp>
        <p:nvGrpSpPr>
          <p:cNvPr id="838" name="Google Shape;838;p58"/>
          <p:cNvGrpSpPr/>
          <p:nvPr/>
        </p:nvGrpSpPr>
        <p:grpSpPr>
          <a:xfrm>
            <a:off x="6942900" y="3484800"/>
            <a:ext cx="2048700" cy="1506300"/>
            <a:chOff x="6942900" y="3484800"/>
            <a:chExt cx="2048700" cy="1506300"/>
          </a:xfrm>
        </p:grpSpPr>
        <p:sp>
          <p:nvSpPr>
            <p:cNvPr id="839" name="Google Shape;839;p58"/>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8"/>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841" name="Google Shape;841;p58"/>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Fill out this slide with information about your critical product moment. </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Duplicate for each one.</a:t>
              </a:r>
              <a:endParaRPr sz="1000">
                <a:solidFill>
                  <a:srgbClr val="FFFFFF"/>
                </a:solidFill>
              </a:endParaRPr>
            </a:p>
          </p:txBody>
        </p:sp>
        <p:sp>
          <p:nvSpPr>
            <p:cNvPr id="842" name="Google Shape;842;p58"/>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5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848" name="Google Shape;848;p59">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
        <p:nvSpPr>
          <p:cNvPr id="849" name="Google Shape;849;p59"/>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Opportunity </a:t>
            </a:r>
            <a:r>
              <a:rPr b="1" lang="en" sz="5400">
                <a:solidFill>
                  <a:schemeClr val="lt1"/>
                </a:solidFill>
              </a:rPr>
              <a:t>statements</a:t>
            </a:r>
            <a:endParaRPr b="1" sz="5400">
              <a:solidFill>
                <a:schemeClr val="lt1"/>
              </a:solidFill>
            </a:endParaRPr>
          </a:p>
        </p:txBody>
      </p:sp>
      <p:sp>
        <p:nvSpPr>
          <p:cNvPr id="850" name="Google Shape;850;p59"/>
          <p:cNvSpPr txBox="1"/>
          <p:nvPr/>
        </p:nvSpPr>
        <p:spPr>
          <a:xfrm>
            <a:off x="731575" y="1938475"/>
            <a:ext cx="71061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Turn your critical moments into opportunities for solving user problems. </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317500" lvl="0" marL="457200" rtl="0" algn="l">
              <a:lnSpc>
                <a:spcPct val="115000"/>
              </a:lnSpc>
              <a:spcBef>
                <a:spcPts val="0"/>
              </a:spcBef>
              <a:spcAft>
                <a:spcPts val="0"/>
              </a:spcAft>
              <a:buClr>
                <a:schemeClr val="lt1"/>
              </a:buClr>
              <a:buSzPts val="1400"/>
              <a:buAutoNum type="arabicPeriod"/>
            </a:pPr>
            <a:r>
              <a:rPr lang="en">
                <a:solidFill>
                  <a:schemeClr val="lt1"/>
                </a:solidFill>
              </a:rPr>
              <a:t>For each critical moment, write a problem statement in the voice of the user.</a:t>
            </a:r>
            <a:endParaRPr>
              <a:solidFill>
                <a:schemeClr val="lt1"/>
              </a:solidFill>
            </a:endParaRPr>
          </a:p>
          <a:p>
            <a:pPr indent="-317500" lvl="0" marL="457200" rtl="0" algn="l">
              <a:lnSpc>
                <a:spcPct val="115000"/>
              </a:lnSpc>
              <a:spcBef>
                <a:spcPts val="0"/>
              </a:spcBef>
              <a:spcAft>
                <a:spcPts val="0"/>
              </a:spcAft>
              <a:buClr>
                <a:schemeClr val="lt1"/>
              </a:buClr>
              <a:buSzPts val="1400"/>
              <a:buAutoNum type="arabicPeriod"/>
            </a:pPr>
            <a:r>
              <a:rPr lang="en">
                <a:solidFill>
                  <a:schemeClr val="lt1"/>
                </a:solidFill>
              </a:rPr>
              <a:t>Identify </a:t>
            </a:r>
            <a:r>
              <a:rPr lang="en" u="sng">
                <a:solidFill>
                  <a:srgbClr val="FFFFFF"/>
                </a:solidFill>
                <a:hlinkClick r:id="rId6">
                  <a:extLst>
                    <a:ext uri="{A12FA001-AC4F-418D-AE19-62706E023703}">
                      <ahyp:hlinkClr val="tx"/>
                    </a:ext>
                  </a:extLst>
                </a:hlinkClick>
              </a:rPr>
              <a:t>relevant patterns</a:t>
            </a:r>
            <a:r>
              <a:rPr lang="en">
                <a:solidFill>
                  <a:schemeClr val="lt1"/>
                </a:solidFill>
              </a:rPr>
              <a:t> in the People + AI Guidebook</a:t>
            </a:r>
            <a:r>
              <a:rPr lang="en">
                <a:solidFill>
                  <a:schemeClr val="lt1"/>
                </a:solidFill>
              </a:rPr>
              <a:t> to solve user problems.</a:t>
            </a:r>
            <a:endParaRPr>
              <a:solidFill>
                <a:srgbClr val="FFFFFF"/>
              </a:solidFill>
            </a:endParaRPr>
          </a:p>
        </p:txBody>
      </p:sp>
      <p:grpSp>
        <p:nvGrpSpPr>
          <p:cNvPr id="851" name="Google Shape;851;p59"/>
          <p:cNvGrpSpPr/>
          <p:nvPr/>
        </p:nvGrpSpPr>
        <p:grpSpPr>
          <a:xfrm>
            <a:off x="6942900" y="3484800"/>
            <a:ext cx="2048700" cy="1506300"/>
            <a:chOff x="6942900" y="3484800"/>
            <a:chExt cx="2048700" cy="1506300"/>
          </a:xfrm>
        </p:grpSpPr>
        <p:sp>
          <p:nvSpPr>
            <p:cNvPr id="852" name="Google Shape;852;p59"/>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9"/>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854" name="Google Shape;854;p59"/>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From this point, divide the team into groups for each of your critical moments. One person or sub-group per moment.</a:t>
              </a:r>
              <a:endParaRPr sz="1000">
                <a:solidFill>
                  <a:srgbClr val="FFFFFF"/>
                </a:solidFill>
              </a:endParaRPr>
            </a:p>
          </p:txBody>
        </p:sp>
        <p:sp>
          <p:nvSpPr>
            <p:cNvPr id="855" name="Google Shape;855;p59"/>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59" name="Shape 859"/>
        <p:cNvGrpSpPr/>
        <p:nvPr/>
      </p:nvGrpSpPr>
      <p:grpSpPr>
        <a:xfrm>
          <a:off x="0" y="0"/>
          <a:ext cx="0" cy="0"/>
          <a:chOff x="0" y="0"/>
          <a:chExt cx="0" cy="0"/>
        </a:xfrm>
      </p:grpSpPr>
      <p:sp>
        <p:nvSpPr>
          <p:cNvPr id="860" name="Google Shape;860;p60"/>
          <p:cNvSpPr txBox="1"/>
          <p:nvPr/>
        </p:nvSpPr>
        <p:spPr>
          <a:xfrm>
            <a:off x="502625" y="2573876"/>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t>For each critical moment, </a:t>
            </a:r>
            <a:r>
              <a:rPr lang="en" sz="1000"/>
              <a:t>document a problem framed in the voice of the user. This should encapsulate the user’s thoughts and feelings in this moment </a:t>
            </a:r>
            <a:r>
              <a:rPr lang="en" sz="1000"/>
              <a:t>relative</a:t>
            </a:r>
            <a:r>
              <a:rPr lang="en" sz="1000"/>
              <a:t> to your AI system. </a:t>
            </a:r>
            <a:endParaRPr sz="1000"/>
          </a:p>
          <a:p>
            <a:pPr indent="0" lvl="0" marL="0" rtl="0" algn="l">
              <a:lnSpc>
                <a:spcPct val="115000"/>
              </a:lnSpc>
              <a:spcBef>
                <a:spcPts val="1600"/>
              </a:spcBef>
              <a:spcAft>
                <a:spcPts val="1600"/>
              </a:spcAft>
              <a:buClr>
                <a:schemeClr val="dk1"/>
              </a:buClr>
              <a:buSzPts val="1100"/>
              <a:buFont typeface="Arial"/>
              <a:buNone/>
            </a:pPr>
            <a:r>
              <a:rPr lang="en" sz="1000"/>
              <a:t>Write the statement on the slide below.</a:t>
            </a:r>
            <a:endParaRPr sz="1000"/>
          </a:p>
        </p:txBody>
      </p:sp>
      <p:sp>
        <p:nvSpPr>
          <p:cNvPr id="861" name="Google Shape;861;p60"/>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solidFill>
                  <a:schemeClr val="accent2"/>
                </a:solidFill>
              </a:rPr>
              <a:t>Step 1:</a:t>
            </a:r>
            <a:r>
              <a:rPr b="1" lang="en" sz="2500"/>
              <a:t> Write in the voice of the user</a:t>
            </a:r>
            <a:endParaRPr b="1" sz="2500"/>
          </a:p>
        </p:txBody>
      </p:sp>
      <p:sp>
        <p:nvSpPr>
          <p:cNvPr id="862" name="Google Shape;862;p60"/>
          <p:cNvSpPr txBox="1"/>
          <p:nvPr/>
        </p:nvSpPr>
        <p:spPr>
          <a:xfrm>
            <a:off x="4397875" y="442225"/>
            <a:ext cx="30735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Example critical moments and user problems</a:t>
            </a:r>
            <a:endParaRPr b="1" sz="800">
              <a:solidFill>
                <a:schemeClr val="accent2"/>
              </a:solidFill>
            </a:endParaRPr>
          </a:p>
        </p:txBody>
      </p:sp>
      <p:sp>
        <p:nvSpPr>
          <p:cNvPr id="863" name="Google Shape;863;p6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sp>
        <p:nvSpPr>
          <p:cNvPr id="864" name="Google Shape;864;p6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6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866" name="Google Shape;866;p60"/>
          <p:cNvSpPr txBox="1"/>
          <p:nvPr/>
        </p:nvSpPr>
        <p:spPr>
          <a:xfrm>
            <a:off x="4464825" y="1401500"/>
            <a:ext cx="3796500" cy="53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200">
                <a:solidFill>
                  <a:schemeClr val="dk1"/>
                </a:solidFill>
              </a:rPr>
              <a:t>I am not sure what this product can help me with and I’m afraid to keep pressing buttons to find out.</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None/>
            </a:pPr>
            <a:r>
              <a:t/>
            </a:r>
            <a:endParaRPr b="1"/>
          </a:p>
          <a:p>
            <a:pPr indent="0" lvl="0" marL="0" rtl="0" algn="l">
              <a:lnSpc>
                <a:spcPct val="115000"/>
              </a:lnSpc>
              <a:spcBef>
                <a:spcPts val="800"/>
              </a:spcBef>
              <a:spcAft>
                <a:spcPts val="800"/>
              </a:spcAft>
              <a:buClr>
                <a:srgbClr val="000000"/>
              </a:buClr>
              <a:buSzPts val="1100"/>
              <a:buFont typeface="Arial"/>
              <a:buNone/>
            </a:pPr>
            <a:r>
              <a:t/>
            </a:r>
            <a:endParaRPr/>
          </a:p>
        </p:txBody>
      </p:sp>
      <p:grpSp>
        <p:nvGrpSpPr>
          <p:cNvPr id="867" name="Google Shape;867;p60"/>
          <p:cNvGrpSpPr/>
          <p:nvPr/>
        </p:nvGrpSpPr>
        <p:grpSpPr>
          <a:xfrm>
            <a:off x="4464825" y="913864"/>
            <a:ext cx="1419900" cy="385200"/>
            <a:chOff x="145650" y="691838"/>
            <a:chExt cx="1419900" cy="385200"/>
          </a:xfrm>
        </p:grpSpPr>
        <p:sp>
          <p:nvSpPr>
            <p:cNvPr id="868" name="Google Shape;868;p60"/>
            <p:cNvSpPr/>
            <p:nvPr/>
          </p:nvSpPr>
          <p:spPr>
            <a:xfrm>
              <a:off x="145650" y="691838"/>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60"/>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Onboarding new users into our product</a:t>
              </a:r>
              <a:endParaRPr b="1" sz="800">
                <a:solidFill>
                  <a:srgbClr val="FFFFFF"/>
                </a:solidFill>
              </a:endParaRPr>
            </a:p>
          </p:txBody>
        </p:sp>
      </p:grpSp>
      <p:grpSp>
        <p:nvGrpSpPr>
          <p:cNvPr id="870" name="Google Shape;870;p60"/>
          <p:cNvGrpSpPr/>
          <p:nvPr/>
        </p:nvGrpSpPr>
        <p:grpSpPr>
          <a:xfrm>
            <a:off x="4464825" y="2116092"/>
            <a:ext cx="3796500" cy="972710"/>
            <a:chOff x="4464825" y="2119040"/>
            <a:chExt cx="3796500" cy="972710"/>
          </a:xfrm>
        </p:grpSpPr>
        <p:grpSp>
          <p:nvGrpSpPr>
            <p:cNvPr id="871" name="Google Shape;871;p60"/>
            <p:cNvGrpSpPr/>
            <p:nvPr/>
          </p:nvGrpSpPr>
          <p:grpSpPr>
            <a:xfrm>
              <a:off x="4464825" y="2119040"/>
              <a:ext cx="1419900" cy="385200"/>
              <a:chOff x="145650" y="1286400"/>
              <a:chExt cx="1419900" cy="385200"/>
            </a:xfrm>
          </p:grpSpPr>
          <p:sp>
            <p:nvSpPr>
              <p:cNvPr id="872" name="Google Shape;872;p60"/>
              <p:cNvSpPr/>
              <p:nvPr/>
            </p:nvSpPr>
            <p:spPr>
              <a:xfrm>
                <a:off x="145650" y="128640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60"/>
              <p:cNvSpPr txBox="1"/>
              <p:nvPr/>
            </p:nvSpPr>
            <p:spPr>
              <a:xfrm>
                <a:off x="200475" y="1360010"/>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Opting in to personalization flow</a:t>
                </a:r>
                <a:endParaRPr b="1" sz="800">
                  <a:solidFill>
                    <a:srgbClr val="FFFFFF"/>
                  </a:solidFill>
                </a:endParaRPr>
              </a:p>
            </p:txBody>
          </p:sp>
        </p:grpSp>
        <p:sp>
          <p:nvSpPr>
            <p:cNvPr id="874" name="Google Shape;874;p60"/>
            <p:cNvSpPr txBox="1"/>
            <p:nvPr/>
          </p:nvSpPr>
          <p:spPr>
            <a:xfrm>
              <a:off x="4464825" y="2555650"/>
              <a:ext cx="3796500" cy="53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200">
                  <a:solidFill>
                    <a:schemeClr val="dk1"/>
                  </a:solidFill>
                </a:rPr>
                <a:t>I don’t want to feel like I’m being manipulated, but I don’t want to be distracted by a bunch of irrelevant explanations either.</a:t>
              </a:r>
              <a:endParaRPr b="1"/>
            </a:p>
            <a:p>
              <a:pPr indent="0" lvl="0" marL="0" rtl="0" algn="l">
                <a:lnSpc>
                  <a:spcPct val="115000"/>
                </a:lnSpc>
                <a:spcBef>
                  <a:spcPts val="800"/>
                </a:spcBef>
                <a:spcAft>
                  <a:spcPts val="800"/>
                </a:spcAft>
                <a:buClr>
                  <a:srgbClr val="000000"/>
                </a:buClr>
                <a:buSzPts val="1100"/>
                <a:buFont typeface="Arial"/>
                <a:buNone/>
              </a:pPr>
              <a:r>
                <a:t/>
              </a:r>
              <a:endParaRPr/>
            </a:p>
          </p:txBody>
        </p:sp>
      </p:grpSp>
      <p:grpSp>
        <p:nvGrpSpPr>
          <p:cNvPr id="875" name="Google Shape;875;p60"/>
          <p:cNvGrpSpPr/>
          <p:nvPr/>
        </p:nvGrpSpPr>
        <p:grpSpPr>
          <a:xfrm>
            <a:off x="4464825" y="3572093"/>
            <a:ext cx="3796500" cy="1022407"/>
            <a:chOff x="4464825" y="3800693"/>
            <a:chExt cx="3796500" cy="1022407"/>
          </a:xfrm>
        </p:grpSpPr>
        <p:grpSp>
          <p:nvGrpSpPr>
            <p:cNvPr id="876" name="Google Shape;876;p60"/>
            <p:cNvGrpSpPr/>
            <p:nvPr/>
          </p:nvGrpSpPr>
          <p:grpSpPr>
            <a:xfrm>
              <a:off x="4464825" y="3800693"/>
              <a:ext cx="1419900" cy="385200"/>
              <a:chOff x="145650" y="2494000"/>
              <a:chExt cx="1419900" cy="385200"/>
            </a:xfrm>
          </p:grpSpPr>
          <p:sp>
            <p:nvSpPr>
              <p:cNvPr id="877" name="Google Shape;877;p60"/>
              <p:cNvSpPr/>
              <p:nvPr/>
            </p:nvSpPr>
            <p:spPr>
              <a:xfrm>
                <a:off x="145650" y="2494000"/>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0"/>
              <p:cNvSpPr txBox="1"/>
              <p:nvPr/>
            </p:nvSpPr>
            <p:spPr>
              <a:xfrm>
                <a:off x="200475" y="2567610"/>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Correcting errors in our automated system</a:t>
                </a:r>
                <a:endParaRPr b="1" sz="800">
                  <a:solidFill>
                    <a:srgbClr val="FFFFFF"/>
                  </a:solidFill>
                </a:endParaRPr>
              </a:p>
            </p:txBody>
          </p:sp>
        </p:grpSp>
        <p:sp>
          <p:nvSpPr>
            <p:cNvPr id="879" name="Google Shape;879;p60"/>
            <p:cNvSpPr txBox="1"/>
            <p:nvPr/>
          </p:nvSpPr>
          <p:spPr>
            <a:xfrm>
              <a:off x="4464825" y="4287000"/>
              <a:ext cx="3796500" cy="53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200">
                  <a:solidFill>
                    <a:schemeClr val="dk1"/>
                  </a:solidFill>
                </a:rPr>
                <a:t>I’m worried about spending too much time correcting the AI that I might has well have done this manually.</a:t>
              </a:r>
              <a:endParaRPr b="1"/>
            </a:p>
            <a:p>
              <a:pPr indent="0" lvl="0" marL="0" rtl="0" algn="l">
                <a:lnSpc>
                  <a:spcPct val="115000"/>
                </a:lnSpc>
                <a:spcBef>
                  <a:spcPts val="800"/>
                </a:spcBef>
                <a:spcAft>
                  <a:spcPts val="800"/>
                </a:spcAft>
                <a:buClr>
                  <a:srgbClr val="000000"/>
                </a:buClr>
                <a:buSzPts val="1100"/>
                <a:buFont typeface="Arial"/>
                <a:buNone/>
              </a:pPr>
              <a:r>
                <a:t/>
              </a:r>
              <a:endParaRPr/>
            </a:p>
          </p:txBody>
        </p:sp>
      </p:grpSp>
      <p:sp>
        <p:nvSpPr>
          <p:cNvPr id="880" name="Google Shape;880;p6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881" name="Google Shape;881;p6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1"/>
          <p:cNvSpPr txBox="1"/>
          <p:nvPr/>
        </p:nvSpPr>
        <p:spPr>
          <a:xfrm>
            <a:off x="742808" y="442225"/>
            <a:ext cx="2348100" cy="326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sp>
        <p:nvSpPr>
          <p:cNvPr id="887" name="Google Shape;887;p61"/>
          <p:cNvSpPr txBox="1"/>
          <p:nvPr/>
        </p:nvSpPr>
        <p:spPr>
          <a:xfrm>
            <a:off x="731575" y="1924600"/>
            <a:ext cx="2584800" cy="2172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000"/>
              <a:t>Divide into groups for as many critical moments as you have.</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Look at the patterns in the People + AI Guidebook and identify any that are relevant to your question + critical moment. </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Paste the relevant patterns in your opportunity statement on the slide below.</a:t>
            </a:r>
            <a:endParaRPr sz="1000"/>
          </a:p>
          <a:p>
            <a:pPr indent="0" lvl="0" marL="0" rtl="0" algn="l">
              <a:lnSpc>
                <a:spcPct val="150000"/>
              </a:lnSpc>
              <a:spcBef>
                <a:spcPts val="0"/>
              </a:spcBef>
              <a:spcAft>
                <a:spcPts val="0"/>
              </a:spcAft>
              <a:buClr>
                <a:schemeClr val="dk1"/>
              </a:buClr>
              <a:buSzPts val="1100"/>
              <a:buFont typeface="Arial"/>
              <a:buNone/>
            </a:pPr>
            <a:r>
              <a:t/>
            </a:r>
            <a:endParaRPr b="1" sz="1000">
              <a:solidFill>
                <a:schemeClr val="accent2"/>
              </a:solidFill>
            </a:endParaRPr>
          </a:p>
        </p:txBody>
      </p:sp>
      <p:sp>
        <p:nvSpPr>
          <p:cNvPr id="888" name="Google Shape;888;p61"/>
          <p:cNvSpPr txBox="1"/>
          <p:nvPr/>
        </p:nvSpPr>
        <p:spPr>
          <a:xfrm>
            <a:off x="731575" y="917350"/>
            <a:ext cx="2725200" cy="755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500">
                <a:solidFill>
                  <a:schemeClr val="accent2"/>
                </a:solidFill>
              </a:rPr>
              <a:t>Step 2:</a:t>
            </a:r>
            <a:r>
              <a:rPr b="1" lang="en" sz="2500"/>
              <a:t> </a:t>
            </a:r>
            <a:r>
              <a:rPr b="1" lang="en" sz="2500"/>
              <a:t>Find relevant patterns</a:t>
            </a:r>
            <a:endParaRPr b="1" sz="2500"/>
          </a:p>
        </p:txBody>
      </p:sp>
      <p:sp>
        <p:nvSpPr>
          <p:cNvPr id="889" name="Google Shape;889;p61"/>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1"/>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pic>
        <p:nvPicPr>
          <p:cNvPr id="891" name="Google Shape;891;p61">
            <a:hlinkClick r:id="rId3"/>
          </p:cNvPr>
          <p:cNvPicPr preferRelativeResize="0"/>
          <p:nvPr/>
        </p:nvPicPr>
        <p:blipFill rotWithShape="1">
          <a:blip r:embed="rId4">
            <a:alphaModFix/>
          </a:blip>
          <a:srcRect b="8206" l="0" r="0" t="0"/>
          <a:stretch/>
        </p:blipFill>
        <p:spPr>
          <a:xfrm>
            <a:off x="3904950" y="928687"/>
            <a:ext cx="4476750" cy="3286125"/>
          </a:xfrm>
          <a:prstGeom prst="rect">
            <a:avLst/>
          </a:prstGeom>
          <a:noFill/>
          <a:ln>
            <a:noFill/>
          </a:ln>
          <a:effectLst>
            <a:outerShdw blurRad="114300" rotWithShape="0" algn="bl" dir="2760000" dist="47625">
              <a:srgbClr val="000000">
                <a:alpha val="29000"/>
              </a:srgbClr>
            </a:outerShdw>
          </a:effectLst>
        </p:spPr>
      </p:pic>
      <p:pic>
        <p:nvPicPr>
          <p:cNvPr id="892" name="Google Shape;892;p61">
            <a:hlinkClick r:id="rId5"/>
          </p:cNvPr>
          <p:cNvPicPr preferRelativeResize="0"/>
          <p:nvPr/>
        </p:nvPicPr>
        <p:blipFill rotWithShape="1">
          <a:blip r:embed="rId6">
            <a:alphaModFix/>
          </a:blip>
          <a:srcRect b="0" l="0" r="0" t="0"/>
          <a:stretch/>
        </p:blipFill>
        <p:spPr>
          <a:xfrm>
            <a:off x="5746437" y="2174850"/>
            <a:ext cx="793775" cy="793775"/>
          </a:xfrm>
          <a:prstGeom prst="rect">
            <a:avLst/>
          </a:prstGeom>
          <a:noFill/>
          <a:ln>
            <a:noFill/>
          </a:ln>
          <a:effectLst>
            <a:outerShdw blurRad="114300" rotWithShape="0" algn="bl" dir="2760000" dist="47625">
              <a:srgbClr val="000000">
                <a:alpha val="29000"/>
              </a:srgbClr>
            </a:outerShdw>
          </a:effectLst>
        </p:spPr>
      </p:pic>
      <p:sp>
        <p:nvSpPr>
          <p:cNvPr id="893" name="Google Shape;893;p6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7">
                  <a:extLst>
                    <a:ext uri="{A12FA001-AC4F-418D-AE19-62706E023703}">
                      <ahyp:hlinkClr val="tx"/>
                    </a:ext>
                  </a:extLst>
                </a:hlinkClick>
              </a:rPr>
              <a:t>People + AI Guidebook</a:t>
            </a:r>
            <a:endParaRPr sz="1000">
              <a:solidFill>
                <a:srgbClr val="999999"/>
              </a:solidFill>
            </a:endParaRPr>
          </a:p>
        </p:txBody>
      </p:sp>
      <p:pic>
        <p:nvPicPr>
          <p:cNvPr id="894" name="Google Shape;894;p61">
            <a:hlinkClick r:id="rId8"/>
          </p:cNvPr>
          <p:cNvPicPr preferRelativeResize="0"/>
          <p:nvPr/>
        </p:nvPicPr>
        <p:blipFill>
          <a:blip r:embed="rId9">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37" name="Google Shape;137;p1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38" name="Google Shape;138;p17"/>
          <p:cNvSpPr txBox="1"/>
          <p:nvPr/>
        </p:nvSpPr>
        <p:spPr>
          <a:xfrm>
            <a:off x="3133325" y="1212632"/>
            <a:ext cx="2455800" cy="294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t>Firstname Lastname </a:t>
            </a:r>
            <a:r>
              <a:rPr lang="en" sz="1000">
                <a:solidFill>
                  <a:srgbClr val="666666"/>
                </a:solidFill>
              </a:rPr>
              <a:t>Role</a:t>
            </a:r>
            <a:endParaRPr sz="1000"/>
          </a:p>
          <a:p>
            <a:pPr indent="0" lvl="0" marL="0" rtl="0" algn="l">
              <a:lnSpc>
                <a:spcPct val="115000"/>
              </a:lnSpc>
              <a:spcBef>
                <a:spcPts val="600"/>
              </a:spcBef>
              <a:spcAft>
                <a:spcPts val="0"/>
              </a:spcAft>
              <a:buClr>
                <a:srgbClr val="000000"/>
              </a:buClr>
              <a:buSzPts val="1100"/>
              <a:buFont typeface="Arial"/>
              <a:buNone/>
            </a:pPr>
            <a:r>
              <a:t/>
            </a:r>
            <a:endParaRPr sz="10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chemeClr val="dk1"/>
              </a:buClr>
              <a:buSzPts val="1100"/>
              <a:buFont typeface="Arial"/>
              <a:buNone/>
            </a:pPr>
            <a:r>
              <a:rPr lang="en" sz="1200">
                <a:solidFill>
                  <a:schemeClr val="dk1"/>
                </a:solidFill>
              </a:rPr>
              <a:t>Firstname Lastname </a:t>
            </a:r>
            <a:r>
              <a:rPr lang="en" sz="1000">
                <a:solidFill>
                  <a:srgbClr val="666666"/>
                </a:solidFill>
              </a:rPr>
              <a:t>Role</a:t>
            </a:r>
            <a:endParaRPr sz="1200"/>
          </a:p>
          <a:p>
            <a:pPr indent="0" lvl="0" marL="0" rtl="0" algn="l">
              <a:lnSpc>
                <a:spcPct val="115000"/>
              </a:lnSpc>
              <a:spcBef>
                <a:spcPts val="600"/>
              </a:spcBef>
              <a:spcAft>
                <a:spcPts val="2000"/>
              </a:spcAft>
              <a:buClr>
                <a:srgbClr val="000000"/>
              </a:buClr>
              <a:buSzPts val="1100"/>
              <a:buFont typeface="Arial"/>
              <a:buNone/>
            </a:pPr>
            <a:r>
              <a:t/>
            </a:r>
            <a:endParaRPr sz="1000"/>
          </a:p>
        </p:txBody>
      </p:sp>
      <p:sp>
        <p:nvSpPr>
          <p:cNvPr id="139" name="Google Shape;139;p17"/>
          <p:cNvSpPr txBox="1"/>
          <p:nvPr/>
        </p:nvSpPr>
        <p:spPr>
          <a:xfrm>
            <a:off x="5741475" y="1212632"/>
            <a:ext cx="2455800" cy="294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chemeClr val="dk1"/>
              </a:buClr>
              <a:buSzPts val="1100"/>
              <a:buFont typeface="Arial"/>
              <a:buNone/>
            </a:pPr>
            <a:r>
              <a:rPr lang="en" sz="1200">
                <a:solidFill>
                  <a:schemeClr val="dk1"/>
                </a:solidFill>
              </a:rPr>
              <a:t>Firstname Lastname </a:t>
            </a:r>
            <a:r>
              <a:rPr lang="en" sz="1000">
                <a:solidFill>
                  <a:srgbClr val="666666"/>
                </a:solidFill>
              </a:rPr>
              <a:t>Role</a:t>
            </a:r>
            <a:endParaRPr sz="1200"/>
          </a:p>
          <a:p>
            <a:pPr indent="0" lvl="0" marL="0" rtl="0" algn="l">
              <a:lnSpc>
                <a:spcPct val="115000"/>
              </a:lnSpc>
              <a:spcBef>
                <a:spcPts val="600"/>
              </a:spcBef>
              <a:spcAft>
                <a:spcPts val="2000"/>
              </a:spcAft>
              <a:buClr>
                <a:srgbClr val="000000"/>
              </a:buClr>
              <a:buSzPts val="1100"/>
              <a:buFont typeface="Arial"/>
              <a:buNone/>
            </a:pPr>
            <a:r>
              <a:t/>
            </a:r>
            <a:endParaRPr sz="1000"/>
          </a:p>
        </p:txBody>
      </p:sp>
      <p:sp>
        <p:nvSpPr>
          <p:cNvPr id="140" name="Google Shape;140;p17"/>
          <p:cNvSpPr txBox="1"/>
          <p:nvPr/>
        </p:nvSpPr>
        <p:spPr>
          <a:xfrm>
            <a:off x="519702" y="1212632"/>
            <a:ext cx="2455800" cy="294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t>Firstname Lastname </a:t>
            </a:r>
            <a:r>
              <a:rPr lang="en" sz="1000">
                <a:solidFill>
                  <a:srgbClr val="666666"/>
                </a:solidFill>
              </a:rPr>
              <a:t>Role</a:t>
            </a:r>
            <a:endParaRPr sz="1000"/>
          </a:p>
          <a:p>
            <a:pPr indent="0" lvl="0" marL="0" rtl="0" algn="l">
              <a:lnSpc>
                <a:spcPct val="115000"/>
              </a:lnSpc>
              <a:spcBef>
                <a:spcPts val="600"/>
              </a:spcBef>
              <a:spcAft>
                <a:spcPts val="0"/>
              </a:spcAft>
              <a:buClr>
                <a:srgbClr val="000000"/>
              </a:buClr>
              <a:buSzPts val="1100"/>
              <a:buFont typeface="Arial"/>
              <a:buNone/>
            </a:pPr>
            <a:r>
              <a:t/>
            </a:r>
            <a:endParaRPr sz="10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rgbClr val="000000"/>
              </a:buClr>
              <a:buSzPts val="1100"/>
              <a:buFont typeface="Arial"/>
              <a:buNone/>
            </a:pPr>
            <a:r>
              <a:rPr lang="en" sz="1200"/>
              <a:t>Firstname Lastname</a:t>
            </a:r>
            <a:r>
              <a:rPr lang="en" sz="1200">
                <a:solidFill>
                  <a:schemeClr val="dk1"/>
                </a:solidFill>
              </a:rPr>
              <a:t> </a:t>
            </a:r>
            <a:r>
              <a:rPr lang="en" sz="1000">
                <a:solidFill>
                  <a:srgbClr val="666666"/>
                </a:solidFill>
              </a:rPr>
              <a:t>Role</a:t>
            </a:r>
            <a:endParaRPr sz="1200"/>
          </a:p>
          <a:p>
            <a:pPr indent="0" lvl="0" marL="0" rtl="0" algn="l">
              <a:lnSpc>
                <a:spcPct val="115000"/>
              </a:lnSpc>
              <a:spcBef>
                <a:spcPts val="600"/>
              </a:spcBef>
              <a:spcAft>
                <a:spcPts val="0"/>
              </a:spcAft>
              <a:buClr>
                <a:srgbClr val="000000"/>
              </a:buClr>
              <a:buSzPts val="1100"/>
              <a:buFont typeface="Arial"/>
              <a:buNone/>
            </a:pPr>
            <a:r>
              <a:t/>
            </a:r>
            <a:endParaRPr sz="1200"/>
          </a:p>
          <a:p>
            <a:pPr indent="0" lvl="0" marL="0" rtl="0" algn="l">
              <a:lnSpc>
                <a:spcPct val="115000"/>
              </a:lnSpc>
              <a:spcBef>
                <a:spcPts val="600"/>
              </a:spcBef>
              <a:spcAft>
                <a:spcPts val="0"/>
              </a:spcAft>
              <a:buClr>
                <a:schemeClr val="dk1"/>
              </a:buClr>
              <a:buSzPts val="1100"/>
              <a:buFont typeface="Arial"/>
              <a:buNone/>
            </a:pPr>
            <a:r>
              <a:rPr lang="en" sz="1200">
                <a:solidFill>
                  <a:schemeClr val="dk1"/>
                </a:solidFill>
              </a:rPr>
              <a:t>Firstname Lastname </a:t>
            </a:r>
            <a:r>
              <a:rPr lang="en" sz="1000">
                <a:solidFill>
                  <a:srgbClr val="666666"/>
                </a:solidFill>
              </a:rPr>
              <a:t>Role</a:t>
            </a:r>
            <a:endParaRPr sz="1200"/>
          </a:p>
          <a:p>
            <a:pPr indent="0" lvl="0" marL="0" rtl="0" algn="l">
              <a:lnSpc>
                <a:spcPct val="115000"/>
              </a:lnSpc>
              <a:spcBef>
                <a:spcPts val="600"/>
              </a:spcBef>
              <a:spcAft>
                <a:spcPts val="2000"/>
              </a:spcAft>
              <a:buClr>
                <a:srgbClr val="000000"/>
              </a:buClr>
              <a:buSzPts val="1100"/>
              <a:buFont typeface="Arial"/>
              <a:buNone/>
            </a:pPr>
            <a:r>
              <a:t/>
            </a:r>
            <a:endParaRPr sz="1000"/>
          </a:p>
        </p:txBody>
      </p:sp>
      <p:sp>
        <p:nvSpPr>
          <p:cNvPr id="141" name="Google Shape;141;p17"/>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Meet the team</a:t>
            </a:r>
            <a:endParaRPr b="1" sz="1200">
              <a:solidFill>
                <a:schemeClr val="accent2"/>
              </a:solidFill>
            </a:endParaRPr>
          </a:p>
        </p:txBody>
      </p:sp>
      <p:grpSp>
        <p:nvGrpSpPr>
          <p:cNvPr id="142" name="Google Shape;142;p17"/>
          <p:cNvGrpSpPr/>
          <p:nvPr/>
        </p:nvGrpSpPr>
        <p:grpSpPr>
          <a:xfrm>
            <a:off x="6942900" y="3484800"/>
            <a:ext cx="2048700" cy="1506300"/>
            <a:chOff x="6942900" y="3484800"/>
            <a:chExt cx="2048700" cy="1506300"/>
          </a:xfrm>
        </p:grpSpPr>
        <p:sp>
          <p:nvSpPr>
            <p:cNvPr id="143" name="Google Shape;143;p17"/>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45" name="Google Shape;145;p17"/>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Fill this out with your workshop participants’ names and roles.</a:t>
              </a:r>
              <a:endParaRPr sz="1000">
                <a:solidFill>
                  <a:srgbClr val="FFFFFF"/>
                </a:solidFill>
              </a:endParaRPr>
            </a:p>
          </p:txBody>
        </p:sp>
        <p:sp>
          <p:nvSpPr>
            <p:cNvPr id="146" name="Google Shape;146;p17"/>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6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900" name="Google Shape;900;p6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901" name="Google Shape;901;p62"/>
          <p:cNvSpPr txBox="1"/>
          <p:nvPr/>
        </p:nvSpPr>
        <p:spPr>
          <a:xfrm>
            <a:off x="493150" y="1981675"/>
            <a:ext cx="2260500" cy="234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t>Write a statement that frames your problem relative to the critical moment. Write the statement in the voice of the user.</a:t>
            </a:r>
            <a:endParaRPr sz="1000"/>
          </a:p>
          <a:p>
            <a:pPr indent="0" lvl="0" marL="0" marR="0" rtl="0" algn="l">
              <a:lnSpc>
                <a:spcPct val="115000"/>
              </a:lnSpc>
              <a:spcBef>
                <a:spcPts val="800"/>
              </a:spcBef>
              <a:spcAft>
                <a:spcPts val="0"/>
              </a:spcAft>
              <a:buNone/>
            </a:pPr>
            <a:r>
              <a:rPr lang="en" sz="1000"/>
              <a:t>E.g. “I assume this app is all I need to venture into the woods and know what is safe to eat.”</a:t>
            </a:r>
            <a:endParaRPr sz="1000"/>
          </a:p>
          <a:p>
            <a:pPr indent="0" lvl="0" marL="0" marR="0" rtl="0" algn="l">
              <a:lnSpc>
                <a:spcPct val="115000"/>
              </a:lnSpc>
              <a:spcBef>
                <a:spcPts val="800"/>
              </a:spcBef>
              <a:spcAft>
                <a:spcPts val="0"/>
              </a:spcAft>
              <a:buClr>
                <a:schemeClr val="dk1"/>
              </a:buClr>
              <a:buSzPts val="1100"/>
              <a:buFont typeface="Arial"/>
              <a:buNone/>
            </a:pPr>
            <a:r>
              <a:t/>
            </a:r>
            <a:endParaRPr sz="1000"/>
          </a:p>
          <a:p>
            <a:pPr indent="0" lvl="0" marL="0" marR="0" rtl="0" algn="l">
              <a:lnSpc>
                <a:spcPct val="115000"/>
              </a:lnSpc>
              <a:spcBef>
                <a:spcPts val="800"/>
              </a:spcBef>
              <a:spcAft>
                <a:spcPts val="0"/>
              </a:spcAft>
              <a:buNone/>
            </a:pPr>
            <a:r>
              <a:t/>
            </a:r>
            <a:endParaRPr sz="1000"/>
          </a:p>
          <a:p>
            <a:pPr indent="0" lvl="0" marL="0" rtl="0" algn="l">
              <a:lnSpc>
                <a:spcPct val="115000"/>
              </a:lnSpc>
              <a:spcBef>
                <a:spcPts val="800"/>
              </a:spcBef>
              <a:spcAft>
                <a:spcPts val="1600"/>
              </a:spcAft>
              <a:buClr>
                <a:schemeClr val="dk1"/>
              </a:buClr>
              <a:buSzPts val="1100"/>
              <a:buFont typeface="Arial"/>
              <a:buNone/>
            </a:pPr>
            <a:r>
              <a:t/>
            </a:r>
            <a:endParaRPr sz="1000"/>
          </a:p>
        </p:txBody>
      </p:sp>
      <p:sp>
        <p:nvSpPr>
          <p:cNvPr id="902" name="Google Shape;902;p62"/>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2"/>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904" name="Google Shape;904;p62"/>
          <p:cNvGrpSpPr/>
          <p:nvPr/>
        </p:nvGrpSpPr>
        <p:grpSpPr>
          <a:xfrm>
            <a:off x="8342666" y="184147"/>
            <a:ext cx="204348" cy="204348"/>
            <a:chOff x="710803" y="4142223"/>
            <a:chExt cx="329700" cy="329700"/>
          </a:xfrm>
        </p:grpSpPr>
        <p:sp>
          <p:nvSpPr>
            <p:cNvPr id="905" name="Google Shape;905;p62"/>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 name="Google Shape;906;p62"/>
            <p:cNvGrpSpPr/>
            <p:nvPr/>
          </p:nvGrpSpPr>
          <p:grpSpPr>
            <a:xfrm>
              <a:off x="840400" y="4191349"/>
              <a:ext cx="128261" cy="155689"/>
              <a:chOff x="816561" y="4165464"/>
              <a:chExt cx="128261" cy="155689"/>
            </a:xfrm>
          </p:grpSpPr>
          <p:sp>
            <p:nvSpPr>
              <p:cNvPr id="907" name="Google Shape;907;p62"/>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08" name="Google Shape;908;p62"/>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2"/>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0" name="Google Shape;910;p6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grpSp>
        <p:nvGrpSpPr>
          <p:cNvPr id="911" name="Google Shape;911;p62"/>
          <p:cNvGrpSpPr/>
          <p:nvPr/>
        </p:nvGrpSpPr>
        <p:grpSpPr>
          <a:xfrm>
            <a:off x="594788" y="1134539"/>
            <a:ext cx="1419900" cy="385200"/>
            <a:chOff x="145650" y="691838"/>
            <a:chExt cx="1419900" cy="385200"/>
          </a:xfrm>
        </p:grpSpPr>
        <p:sp>
          <p:nvSpPr>
            <p:cNvPr id="912" name="Google Shape;912;p62"/>
            <p:cNvSpPr/>
            <p:nvPr/>
          </p:nvSpPr>
          <p:spPr>
            <a:xfrm>
              <a:off x="145650" y="691838"/>
              <a:ext cx="1419900" cy="385200"/>
            </a:xfrm>
            <a:prstGeom prst="roundRect">
              <a:avLst>
                <a:gd fmla="val 16667" name="adj"/>
              </a:avLst>
            </a:prstGeom>
            <a:solidFill>
              <a:srgbClr val="00695C">
                <a:alpha val="3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2"/>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Paste your critical</a:t>
              </a:r>
              <a:br>
                <a:rPr b="1" lang="en" sz="800">
                  <a:solidFill>
                    <a:srgbClr val="FFFFFF"/>
                  </a:solidFill>
                </a:rPr>
              </a:br>
              <a:r>
                <a:rPr b="1" lang="en" sz="800">
                  <a:solidFill>
                    <a:srgbClr val="FFFFFF"/>
                  </a:solidFill>
                </a:rPr>
                <a:t>moment 1 label here</a:t>
              </a:r>
              <a:endParaRPr b="1" sz="800">
                <a:solidFill>
                  <a:srgbClr val="FFFFFF"/>
                </a:solidFill>
              </a:endParaRPr>
            </a:p>
          </p:txBody>
        </p:sp>
      </p:grpSp>
      <p:graphicFrame>
        <p:nvGraphicFramePr>
          <p:cNvPr id="914" name="Google Shape;914;p62"/>
          <p:cNvGraphicFramePr/>
          <p:nvPr/>
        </p:nvGraphicFramePr>
        <p:xfrm>
          <a:off x="3171350" y="1981675"/>
          <a:ext cx="3000000" cy="3000000"/>
        </p:xfrm>
        <a:graphic>
          <a:graphicData uri="http://schemas.openxmlformats.org/drawingml/2006/table">
            <a:tbl>
              <a:tblPr>
                <a:noFill/>
                <a:tableStyleId>{76A46E7E-BB54-4803-B0A3-5A9E151C332E}</a:tableStyleId>
              </a:tblPr>
              <a:tblGrid>
                <a:gridCol w="2821025"/>
                <a:gridCol w="2821025"/>
              </a:tblGrid>
              <a:tr h="381000">
                <a:tc>
                  <a:txBody>
                    <a:bodyPr/>
                    <a:lstStyle/>
                    <a:p>
                      <a:pPr indent="0" lvl="0" marL="0" rtl="0" algn="l">
                        <a:spcBef>
                          <a:spcPts val="0"/>
                        </a:spcBef>
                        <a:spcAft>
                          <a:spcPts val="0"/>
                        </a:spcAft>
                        <a:buNone/>
                      </a:pPr>
                      <a:r>
                        <a:rPr b="1" lang="en" sz="800">
                          <a:solidFill>
                            <a:schemeClr val="dk1"/>
                          </a:solidFill>
                        </a:rPr>
                        <a:t>Relevant Guidebook patterns</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 sz="800">
                          <a:solidFill>
                            <a:schemeClr val="dk1"/>
                          </a:solidFill>
                        </a:rPr>
                        <a:t>Ideas for applying the pattern</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E.g. </a:t>
                      </a:r>
                      <a:r>
                        <a:rPr lang="en" sz="800" u="sng">
                          <a:solidFill>
                            <a:schemeClr val="hlink"/>
                          </a:solidFill>
                          <a:hlinkClick r:id="rId6"/>
                        </a:rPr>
                        <a:t>Set the right expectations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E.g. Explain during onboarding that our system wasn’t trained</a:t>
                      </a:r>
                      <a:r>
                        <a:rPr lang="en" sz="800">
                          <a:solidFill>
                            <a:schemeClr val="dk1"/>
                          </a:solidFill>
                        </a:rPr>
                        <a:t> to find toxic plants outside the US</a:t>
                      </a:r>
                      <a:r>
                        <a:rPr lang="en" sz="800">
                          <a:solidFill>
                            <a:schemeClr val="dk1"/>
                          </a:solidFill>
                        </a:rPr>
                        <a:t>.</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Pattern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Clr>
                          <a:schemeClr val="dk1"/>
                        </a:buClr>
                        <a:buSzPts val="1100"/>
                        <a:buFont typeface="Arial"/>
                        <a:buNone/>
                      </a:pPr>
                      <a:r>
                        <a:rPr lang="en" sz="800">
                          <a:solidFill>
                            <a:schemeClr val="dk1"/>
                          </a:solidFill>
                        </a:rPr>
                        <a:t>Solution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pSp>
        <p:nvGrpSpPr>
          <p:cNvPr id="915" name="Google Shape;915;p62"/>
          <p:cNvGrpSpPr/>
          <p:nvPr/>
        </p:nvGrpSpPr>
        <p:grpSpPr>
          <a:xfrm>
            <a:off x="6942900" y="3484800"/>
            <a:ext cx="2048700" cy="1506300"/>
            <a:chOff x="6942900" y="3484800"/>
            <a:chExt cx="2048700" cy="1506300"/>
          </a:xfrm>
        </p:grpSpPr>
        <p:sp>
          <p:nvSpPr>
            <p:cNvPr id="916" name="Google Shape;916;p62"/>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2"/>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918" name="Google Shape;918;p62"/>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There’s one of these slides for each critical moment. Add or delete as needed.</a:t>
              </a:r>
              <a:endParaRPr sz="1000">
                <a:solidFill>
                  <a:srgbClr val="FFFFFF"/>
                </a:solidFill>
              </a:endParaRPr>
            </a:p>
          </p:txBody>
        </p:sp>
        <p:sp>
          <p:nvSpPr>
            <p:cNvPr id="919" name="Google Shape;919;p62"/>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63"/>
          <p:cNvSpPr txBox="1"/>
          <p:nvPr/>
        </p:nvSpPr>
        <p:spPr>
          <a:xfrm>
            <a:off x="493150" y="1981675"/>
            <a:ext cx="2260500" cy="234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t>Write a statement that frames your problem relative to the critical moment. Write the statement in the voice of the user.</a:t>
            </a:r>
            <a:endParaRPr sz="1000"/>
          </a:p>
          <a:p>
            <a:pPr indent="0" lvl="0" marL="0" marR="0" rtl="0" algn="l">
              <a:lnSpc>
                <a:spcPct val="115000"/>
              </a:lnSpc>
              <a:spcBef>
                <a:spcPts val="800"/>
              </a:spcBef>
              <a:spcAft>
                <a:spcPts val="0"/>
              </a:spcAft>
              <a:buNone/>
            </a:pPr>
            <a:r>
              <a:rPr lang="en" sz="1000"/>
              <a:t>E.g. “I assume this app is all I need to venture into the woods and know what is safe to eat.”</a:t>
            </a:r>
            <a:endParaRPr sz="1000"/>
          </a:p>
          <a:p>
            <a:pPr indent="0" lvl="0" marL="0" marR="0" rtl="0" algn="l">
              <a:lnSpc>
                <a:spcPct val="115000"/>
              </a:lnSpc>
              <a:spcBef>
                <a:spcPts val="800"/>
              </a:spcBef>
              <a:spcAft>
                <a:spcPts val="0"/>
              </a:spcAft>
              <a:buNone/>
            </a:pPr>
            <a:r>
              <a:t/>
            </a:r>
            <a:endParaRPr sz="1000"/>
          </a:p>
          <a:p>
            <a:pPr indent="0" lvl="0" marL="0" marR="0" rtl="0" algn="l">
              <a:lnSpc>
                <a:spcPct val="115000"/>
              </a:lnSpc>
              <a:spcBef>
                <a:spcPts val="800"/>
              </a:spcBef>
              <a:spcAft>
                <a:spcPts val="0"/>
              </a:spcAft>
              <a:buNone/>
            </a:pPr>
            <a:r>
              <a:t/>
            </a:r>
            <a:endParaRPr sz="1000"/>
          </a:p>
          <a:p>
            <a:pPr indent="0" lvl="0" marL="0" rtl="0" algn="l">
              <a:lnSpc>
                <a:spcPct val="115000"/>
              </a:lnSpc>
              <a:spcBef>
                <a:spcPts val="800"/>
              </a:spcBef>
              <a:spcAft>
                <a:spcPts val="1600"/>
              </a:spcAft>
              <a:buClr>
                <a:schemeClr val="dk1"/>
              </a:buClr>
              <a:buSzPts val="1100"/>
              <a:buFont typeface="Arial"/>
              <a:buNone/>
            </a:pPr>
            <a:r>
              <a:t/>
            </a:r>
            <a:endParaRPr sz="1000"/>
          </a:p>
        </p:txBody>
      </p:sp>
      <p:sp>
        <p:nvSpPr>
          <p:cNvPr id="925" name="Google Shape;925;p6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927" name="Google Shape;927;p63"/>
          <p:cNvGrpSpPr/>
          <p:nvPr/>
        </p:nvGrpSpPr>
        <p:grpSpPr>
          <a:xfrm>
            <a:off x="8342666" y="184147"/>
            <a:ext cx="204348" cy="204348"/>
            <a:chOff x="710803" y="4142223"/>
            <a:chExt cx="329700" cy="329700"/>
          </a:xfrm>
        </p:grpSpPr>
        <p:sp>
          <p:nvSpPr>
            <p:cNvPr id="928" name="Google Shape;928;p6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 name="Google Shape;929;p63"/>
            <p:cNvGrpSpPr/>
            <p:nvPr/>
          </p:nvGrpSpPr>
          <p:grpSpPr>
            <a:xfrm>
              <a:off x="840400" y="4191349"/>
              <a:ext cx="128261" cy="155689"/>
              <a:chOff x="816561" y="4165464"/>
              <a:chExt cx="128261" cy="155689"/>
            </a:xfrm>
          </p:grpSpPr>
          <p:sp>
            <p:nvSpPr>
              <p:cNvPr id="930" name="Google Shape;930;p6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31" name="Google Shape;931;p6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3" name="Google Shape;933;p6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grpSp>
        <p:nvGrpSpPr>
          <p:cNvPr id="934" name="Google Shape;934;p63"/>
          <p:cNvGrpSpPr/>
          <p:nvPr/>
        </p:nvGrpSpPr>
        <p:grpSpPr>
          <a:xfrm>
            <a:off x="594788" y="1134539"/>
            <a:ext cx="1419900" cy="385200"/>
            <a:chOff x="145650" y="691838"/>
            <a:chExt cx="1419900" cy="385200"/>
          </a:xfrm>
        </p:grpSpPr>
        <p:sp>
          <p:nvSpPr>
            <p:cNvPr id="935" name="Google Shape;935;p63"/>
            <p:cNvSpPr/>
            <p:nvPr/>
          </p:nvSpPr>
          <p:spPr>
            <a:xfrm>
              <a:off x="145650" y="691838"/>
              <a:ext cx="1419900" cy="385200"/>
            </a:xfrm>
            <a:prstGeom prst="roundRect">
              <a:avLst>
                <a:gd fmla="val 16667" name="adj"/>
              </a:avLst>
            </a:prstGeom>
            <a:solidFill>
              <a:srgbClr val="00695C">
                <a:alpha val="3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3"/>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Paste your critical</a:t>
              </a:r>
              <a:br>
                <a:rPr b="1" lang="en" sz="800">
                  <a:solidFill>
                    <a:srgbClr val="FFFFFF"/>
                  </a:solidFill>
                </a:rPr>
              </a:br>
              <a:r>
                <a:rPr b="1" lang="en" sz="800">
                  <a:solidFill>
                    <a:srgbClr val="FFFFFF"/>
                  </a:solidFill>
                </a:rPr>
                <a:t>moment  2 label here</a:t>
              </a:r>
              <a:endParaRPr b="1" sz="800">
                <a:solidFill>
                  <a:srgbClr val="FFFFFF"/>
                </a:solidFill>
              </a:endParaRPr>
            </a:p>
          </p:txBody>
        </p:sp>
      </p:grpSp>
      <p:graphicFrame>
        <p:nvGraphicFramePr>
          <p:cNvPr id="937" name="Google Shape;937;p63"/>
          <p:cNvGraphicFramePr/>
          <p:nvPr/>
        </p:nvGraphicFramePr>
        <p:xfrm>
          <a:off x="3171350" y="1981675"/>
          <a:ext cx="3000000" cy="3000000"/>
        </p:xfrm>
        <a:graphic>
          <a:graphicData uri="http://schemas.openxmlformats.org/drawingml/2006/table">
            <a:tbl>
              <a:tblPr>
                <a:noFill/>
                <a:tableStyleId>{76A46E7E-BB54-4803-B0A3-5A9E151C332E}</a:tableStyleId>
              </a:tblPr>
              <a:tblGrid>
                <a:gridCol w="2821025"/>
                <a:gridCol w="2821025"/>
              </a:tblGrid>
              <a:tr h="381000">
                <a:tc>
                  <a:txBody>
                    <a:bodyPr/>
                    <a:lstStyle/>
                    <a:p>
                      <a:pPr indent="0" lvl="0" marL="0" rtl="0" algn="l">
                        <a:spcBef>
                          <a:spcPts val="0"/>
                        </a:spcBef>
                        <a:spcAft>
                          <a:spcPts val="0"/>
                        </a:spcAft>
                        <a:buNone/>
                      </a:pPr>
                      <a:r>
                        <a:rPr b="1" lang="en" sz="800">
                          <a:solidFill>
                            <a:schemeClr val="dk1"/>
                          </a:solidFill>
                        </a:rPr>
                        <a:t>Relevant Guidebook patterns</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 sz="800">
                          <a:solidFill>
                            <a:schemeClr val="dk1"/>
                          </a:solidFill>
                        </a:rPr>
                        <a:t>Ideas for applying the pattern</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E.g. </a:t>
                      </a:r>
                      <a:r>
                        <a:rPr lang="en" sz="800" u="sng">
                          <a:solidFill>
                            <a:schemeClr val="hlink"/>
                          </a:solidFill>
                          <a:hlinkClick r:id="rId3"/>
                        </a:rPr>
                        <a:t>Set the right expectations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E.g. Explain during onboarding that our system wasn’t trained to find toxic plants outside the US.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38" name="Google Shape;938;p6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939" name="Google Shape;939;p63">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64"/>
          <p:cNvSpPr txBox="1"/>
          <p:nvPr/>
        </p:nvSpPr>
        <p:spPr>
          <a:xfrm>
            <a:off x="493150" y="1981675"/>
            <a:ext cx="2260500" cy="234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t>Write a statement that frames your problem relative to the critical moment. Write the statement in the voice of the user.</a:t>
            </a:r>
            <a:endParaRPr sz="1000"/>
          </a:p>
          <a:p>
            <a:pPr indent="0" lvl="0" marL="0" marR="0" rtl="0" algn="l">
              <a:lnSpc>
                <a:spcPct val="115000"/>
              </a:lnSpc>
              <a:spcBef>
                <a:spcPts val="800"/>
              </a:spcBef>
              <a:spcAft>
                <a:spcPts val="0"/>
              </a:spcAft>
              <a:buNone/>
            </a:pPr>
            <a:r>
              <a:rPr lang="en" sz="1000"/>
              <a:t>E.g. “I assume this app is all I need to venture into the woods and know what is safe to eat.”</a:t>
            </a:r>
            <a:endParaRPr sz="1000"/>
          </a:p>
          <a:p>
            <a:pPr indent="0" lvl="0" marL="0" marR="0" rtl="0" algn="l">
              <a:lnSpc>
                <a:spcPct val="115000"/>
              </a:lnSpc>
              <a:spcBef>
                <a:spcPts val="800"/>
              </a:spcBef>
              <a:spcAft>
                <a:spcPts val="0"/>
              </a:spcAft>
              <a:buNone/>
            </a:pPr>
            <a:r>
              <a:t/>
            </a:r>
            <a:endParaRPr sz="1000"/>
          </a:p>
          <a:p>
            <a:pPr indent="0" lvl="0" marL="0" marR="0" rtl="0" algn="l">
              <a:lnSpc>
                <a:spcPct val="115000"/>
              </a:lnSpc>
              <a:spcBef>
                <a:spcPts val="800"/>
              </a:spcBef>
              <a:spcAft>
                <a:spcPts val="0"/>
              </a:spcAft>
              <a:buNone/>
            </a:pPr>
            <a:r>
              <a:t/>
            </a:r>
            <a:endParaRPr sz="1000"/>
          </a:p>
          <a:p>
            <a:pPr indent="0" lvl="0" marL="0" rtl="0" algn="l">
              <a:lnSpc>
                <a:spcPct val="115000"/>
              </a:lnSpc>
              <a:spcBef>
                <a:spcPts val="800"/>
              </a:spcBef>
              <a:spcAft>
                <a:spcPts val="1600"/>
              </a:spcAft>
              <a:buClr>
                <a:schemeClr val="dk1"/>
              </a:buClr>
              <a:buSzPts val="1100"/>
              <a:buFont typeface="Arial"/>
              <a:buNone/>
            </a:pPr>
            <a:r>
              <a:t/>
            </a:r>
            <a:endParaRPr sz="1000"/>
          </a:p>
        </p:txBody>
      </p:sp>
      <p:sp>
        <p:nvSpPr>
          <p:cNvPr id="945" name="Google Shape;945;p6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947" name="Google Shape;947;p64"/>
          <p:cNvGrpSpPr/>
          <p:nvPr/>
        </p:nvGrpSpPr>
        <p:grpSpPr>
          <a:xfrm>
            <a:off x="8342666" y="184147"/>
            <a:ext cx="204348" cy="204348"/>
            <a:chOff x="710803" y="4142223"/>
            <a:chExt cx="329700" cy="329700"/>
          </a:xfrm>
        </p:grpSpPr>
        <p:sp>
          <p:nvSpPr>
            <p:cNvPr id="948" name="Google Shape;948;p6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9" name="Google Shape;949;p64"/>
            <p:cNvGrpSpPr/>
            <p:nvPr/>
          </p:nvGrpSpPr>
          <p:grpSpPr>
            <a:xfrm>
              <a:off x="840400" y="4191349"/>
              <a:ext cx="128261" cy="155689"/>
              <a:chOff x="816561" y="4165464"/>
              <a:chExt cx="128261" cy="155689"/>
            </a:xfrm>
          </p:grpSpPr>
          <p:sp>
            <p:nvSpPr>
              <p:cNvPr id="950" name="Google Shape;950;p6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51" name="Google Shape;951;p6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3" name="Google Shape;953;p6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grpSp>
        <p:nvGrpSpPr>
          <p:cNvPr id="954" name="Google Shape;954;p64"/>
          <p:cNvGrpSpPr/>
          <p:nvPr/>
        </p:nvGrpSpPr>
        <p:grpSpPr>
          <a:xfrm>
            <a:off x="594788" y="1134539"/>
            <a:ext cx="1419900" cy="385200"/>
            <a:chOff x="145650" y="691838"/>
            <a:chExt cx="1419900" cy="385200"/>
          </a:xfrm>
        </p:grpSpPr>
        <p:sp>
          <p:nvSpPr>
            <p:cNvPr id="955" name="Google Shape;955;p64"/>
            <p:cNvSpPr/>
            <p:nvPr/>
          </p:nvSpPr>
          <p:spPr>
            <a:xfrm>
              <a:off x="145650" y="691838"/>
              <a:ext cx="1419900" cy="385200"/>
            </a:xfrm>
            <a:prstGeom prst="roundRect">
              <a:avLst>
                <a:gd fmla="val 16667" name="adj"/>
              </a:avLst>
            </a:prstGeom>
            <a:solidFill>
              <a:srgbClr val="00695C">
                <a:alpha val="3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4"/>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Paste your critical</a:t>
              </a:r>
              <a:br>
                <a:rPr b="1" lang="en" sz="800">
                  <a:solidFill>
                    <a:srgbClr val="FFFFFF"/>
                  </a:solidFill>
                </a:rPr>
              </a:br>
              <a:r>
                <a:rPr b="1" lang="en" sz="800">
                  <a:solidFill>
                    <a:srgbClr val="FFFFFF"/>
                  </a:solidFill>
                </a:rPr>
                <a:t>moment 3  label here</a:t>
              </a:r>
              <a:endParaRPr b="1" sz="800">
                <a:solidFill>
                  <a:srgbClr val="FFFFFF"/>
                </a:solidFill>
              </a:endParaRPr>
            </a:p>
          </p:txBody>
        </p:sp>
      </p:grpSp>
      <p:graphicFrame>
        <p:nvGraphicFramePr>
          <p:cNvPr id="957" name="Google Shape;957;p64"/>
          <p:cNvGraphicFramePr/>
          <p:nvPr/>
        </p:nvGraphicFramePr>
        <p:xfrm>
          <a:off x="3171350" y="1981675"/>
          <a:ext cx="3000000" cy="3000000"/>
        </p:xfrm>
        <a:graphic>
          <a:graphicData uri="http://schemas.openxmlformats.org/drawingml/2006/table">
            <a:tbl>
              <a:tblPr>
                <a:noFill/>
                <a:tableStyleId>{76A46E7E-BB54-4803-B0A3-5A9E151C332E}</a:tableStyleId>
              </a:tblPr>
              <a:tblGrid>
                <a:gridCol w="2821025"/>
                <a:gridCol w="2821025"/>
              </a:tblGrid>
              <a:tr h="381000">
                <a:tc>
                  <a:txBody>
                    <a:bodyPr/>
                    <a:lstStyle/>
                    <a:p>
                      <a:pPr indent="0" lvl="0" marL="0" rtl="0" algn="l">
                        <a:spcBef>
                          <a:spcPts val="0"/>
                        </a:spcBef>
                        <a:spcAft>
                          <a:spcPts val="0"/>
                        </a:spcAft>
                        <a:buNone/>
                      </a:pPr>
                      <a:r>
                        <a:rPr b="1" lang="en" sz="800">
                          <a:solidFill>
                            <a:schemeClr val="dk1"/>
                          </a:solidFill>
                        </a:rPr>
                        <a:t>Relevant Guidebook patterns</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 sz="800">
                          <a:solidFill>
                            <a:schemeClr val="dk1"/>
                          </a:solidFill>
                        </a:rPr>
                        <a:t>Ideas for applying the pattern</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E.g. </a:t>
                      </a:r>
                      <a:r>
                        <a:rPr lang="en" sz="800" u="sng">
                          <a:solidFill>
                            <a:schemeClr val="hlink"/>
                          </a:solidFill>
                          <a:hlinkClick r:id="rId3"/>
                        </a:rPr>
                        <a:t>Set the right expectations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E.g. Explain during onboarding that our system wasn’t trained to find toxic plants outside the US.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58" name="Google Shape;958;p6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959" name="Google Shape;959;p64">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65"/>
          <p:cNvSpPr txBox="1"/>
          <p:nvPr/>
        </p:nvSpPr>
        <p:spPr>
          <a:xfrm>
            <a:off x="493150" y="1981675"/>
            <a:ext cx="2260500" cy="234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t>Write a statement that frames your problem relative to the critical moment. Write the statement in the voice of the user.</a:t>
            </a:r>
            <a:endParaRPr sz="1000"/>
          </a:p>
          <a:p>
            <a:pPr indent="0" lvl="0" marL="0" marR="0" rtl="0" algn="l">
              <a:lnSpc>
                <a:spcPct val="115000"/>
              </a:lnSpc>
              <a:spcBef>
                <a:spcPts val="800"/>
              </a:spcBef>
              <a:spcAft>
                <a:spcPts val="0"/>
              </a:spcAft>
              <a:buNone/>
            </a:pPr>
            <a:r>
              <a:rPr lang="en" sz="1000"/>
              <a:t>E.g. “I assume this app is all I need to venture into the woods and know what is safe to eat.”</a:t>
            </a:r>
            <a:endParaRPr sz="1000"/>
          </a:p>
          <a:p>
            <a:pPr indent="0" lvl="0" marL="0" marR="0" rtl="0" algn="l">
              <a:lnSpc>
                <a:spcPct val="115000"/>
              </a:lnSpc>
              <a:spcBef>
                <a:spcPts val="800"/>
              </a:spcBef>
              <a:spcAft>
                <a:spcPts val="0"/>
              </a:spcAft>
              <a:buNone/>
            </a:pPr>
            <a:r>
              <a:t/>
            </a:r>
            <a:endParaRPr sz="1000"/>
          </a:p>
          <a:p>
            <a:pPr indent="0" lvl="0" marL="0" marR="0" rtl="0" algn="l">
              <a:lnSpc>
                <a:spcPct val="115000"/>
              </a:lnSpc>
              <a:spcBef>
                <a:spcPts val="800"/>
              </a:spcBef>
              <a:spcAft>
                <a:spcPts val="0"/>
              </a:spcAft>
              <a:buNone/>
            </a:pPr>
            <a:r>
              <a:t/>
            </a:r>
            <a:endParaRPr sz="1000"/>
          </a:p>
          <a:p>
            <a:pPr indent="0" lvl="0" marL="0" rtl="0" algn="l">
              <a:lnSpc>
                <a:spcPct val="115000"/>
              </a:lnSpc>
              <a:spcBef>
                <a:spcPts val="800"/>
              </a:spcBef>
              <a:spcAft>
                <a:spcPts val="1600"/>
              </a:spcAft>
              <a:buClr>
                <a:schemeClr val="dk1"/>
              </a:buClr>
              <a:buSzPts val="1100"/>
              <a:buFont typeface="Arial"/>
              <a:buNone/>
            </a:pPr>
            <a:r>
              <a:t/>
            </a:r>
            <a:endParaRPr sz="1000"/>
          </a:p>
        </p:txBody>
      </p:sp>
      <p:sp>
        <p:nvSpPr>
          <p:cNvPr id="965" name="Google Shape;965;p6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967" name="Google Shape;967;p65"/>
          <p:cNvGrpSpPr/>
          <p:nvPr/>
        </p:nvGrpSpPr>
        <p:grpSpPr>
          <a:xfrm>
            <a:off x="8342666" y="184147"/>
            <a:ext cx="204348" cy="204348"/>
            <a:chOff x="710803" y="4142223"/>
            <a:chExt cx="329700" cy="329700"/>
          </a:xfrm>
        </p:grpSpPr>
        <p:sp>
          <p:nvSpPr>
            <p:cNvPr id="968" name="Google Shape;968;p6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9" name="Google Shape;969;p65"/>
            <p:cNvGrpSpPr/>
            <p:nvPr/>
          </p:nvGrpSpPr>
          <p:grpSpPr>
            <a:xfrm>
              <a:off x="840400" y="4191349"/>
              <a:ext cx="128261" cy="155689"/>
              <a:chOff x="816561" y="4165464"/>
              <a:chExt cx="128261" cy="155689"/>
            </a:xfrm>
          </p:grpSpPr>
          <p:sp>
            <p:nvSpPr>
              <p:cNvPr id="970" name="Google Shape;970;p6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71" name="Google Shape;971;p6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73" name="Google Shape;973;p65"/>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grpSp>
        <p:nvGrpSpPr>
          <p:cNvPr id="974" name="Google Shape;974;p65"/>
          <p:cNvGrpSpPr/>
          <p:nvPr/>
        </p:nvGrpSpPr>
        <p:grpSpPr>
          <a:xfrm>
            <a:off x="594788" y="1134539"/>
            <a:ext cx="1419900" cy="385200"/>
            <a:chOff x="145650" y="691838"/>
            <a:chExt cx="1419900" cy="385200"/>
          </a:xfrm>
        </p:grpSpPr>
        <p:sp>
          <p:nvSpPr>
            <p:cNvPr id="975" name="Google Shape;975;p65"/>
            <p:cNvSpPr/>
            <p:nvPr/>
          </p:nvSpPr>
          <p:spPr>
            <a:xfrm>
              <a:off x="145650" y="691838"/>
              <a:ext cx="1419900" cy="385200"/>
            </a:xfrm>
            <a:prstGeom prst="roundRect">
              <a:avLst>
                <a:gd fmla="val 16667" name="adj"/>
              </a:avLst>
            </a:prstGeom>
            <a:solidFill>
              <a:srgbClr val="00695C">
                <a:alpha val="3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5"/>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Paste your critical</a:t>
              </a:r>
              <a:br>
                <a:rPr b="1" lang="en" sz="800">
                  <a:solidFill>
                    <a:srgbClr val="FFFFFF"/>
                  </a:solidFill>
                </a:rPr>
              </a:br>
              <a:r>
                <a:rPr b="1" lang="en" sz="800">
                  <a:solidFill>
                    <a:srgbClr val="FFFFFF"/>
                  </a:solidFill>
                </a:rPr>
                <a:t>moment 4  label here</a:t>
              </a:r>
              <a:endParaRPr b="1" sz="800">
                <a:solidFill>
                  <a:srgbClr val="FFFFFF"/>
                </a:solidFill>
              </a:endParaRPr>
            </a:p>
          </p:txBody>
        </p:sp>
      </p:grpSp>
      <p:graphicFrame>
        <p:nvGraphicFramePr>
          <p:cNvPr id="977" name="Google Shape;977;p65"/>
          <p:cNvGraphicFramePr/>
          <p:nvPr/>
        </p:nvGraphicFramePr>
        <p:xfrm>
          <a:off x="3171350" y="1981675"/>
          <a:ext cx="3000000" cy="3000000"/>
        </p:xfrm>
        <a:graphic>
          <a:graphicData uri="http://schemas.openxmlformats.org/drawingml/2006/table">
            <a:tbl>
              <a:tblPr>
                <a:noFill/>
                <a:tableStyleId>{76A46E7E-BB54-4803-B0A3-5A9E151C332E}</a:tableStyleId>
              </a:tblPr>
              <a:tblGrid>
                <a:gridCol w="2821025"/>
                <a:gridCol w="2821025"/>
              </a:tblGrid>
              <a:tr h="381000">
                <a:tc>
                  <a:txBody>
                    <a:bodyPr/>
                    <a:lstStyle/>
                    <a:p>
                      <a:pPr indent="0" lvl="0" marL="0" rtl="0" algn="l">
                        <a:spcBef>
                          <a:spcPts val="0"/>
                        </a:spcBef>
                        <a:spcAft>
                          <a:spcPts val="0"/>
                        </a:spcAft>
                        <a:buNone/>
                      </a:pPr>
                      <a:r>
                        <a:rPr b="1" lang="en" sz="800">
                          <a:solidFill>
                            <a:schemeClr val="dk1"/>
                          </a:solidFill>
                        </a:rPr>
                        <a:t>Relevant Guidebook patterns</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 sz="800">
                          <a:solidFill>
                            <a:schemeClr val="dk1"/>
                          </a:solidFill>
                        </a:rPr>
                        <a:t>Ideas for applying the pattern</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E.g. </a:t>
                      </a:r>
                      <a:r>
                        <a:rPr lang="en" sz="800" u="sng">
                          <a:solidFill>
                            <a:schemeClr val="hlink"/>
                          </a:solidFill>
                          <a:hlinkClick r:id="rId3"/>
                        </a:rPr>
                        <a:t>Set the right expectations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E.g. Explain during onboarding that our system wasn’t trained to find toxic plants outside the US.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78" name="Google Shape;978;p6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979" name="Google Shape;979;p65">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6"/>
          <p:cNvSpPr txBox="1"/>
          <p:nvPr/>
        </p:nvSpPr>
        <p:spPr>
          <a:xfrm>
            <a:off x="493150" y="1981675"/>
            <a:ext cx="2260500" cy="2349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000"/>
              <a:t>Write a statement that frames your problem relative to the critical moment. Write the statement in the voice of the user.</a:t>
            </a:r>
            <a:endParaRPr sz="1000"/>
          </a:p>
          <a:p>
            <a:pPr indent="0" lvl="0" marL="0" marR="0" rtl="0" algn="l">
              <a:lnSpc>
                <a:spcPct val="115000"/>
              </a:lnSpc>
              <a:spcBef>
                <a:spcPts val="800"/>
              </a:spcBef>
              <a:spcAft>
                <a:spcPts val="0"/>
              </a:spcAft>
              <a:buNone/>
            </a:pPr>
            <a:r>
              <a:rPr lang="en" sz="1000"/>
              <a:t>E.g. “I assume this app is all I need to venture into the woods and know what is safe to eat.”</a:t>
            </a:r>
            <a:endParaRPr sz="1000"/>
          </a:p>
          <a:p>
            <a:pPr indent="0" lvl="0" marL="0" marR="0" rtl="0" algn="l">
              <a:lnSpc>
                <a:spcPct val="115000"/>
              </a:lnSpc>
              <a:spcBef>
                <a:spcPts val="800"/>
              </a:spcBef>
              <a:spcAft>
                <a:spcPts val="0"/>
              </a:spcAft>
              <a:buNone/>
            </a:pPr>
            <a:r>
              <a:t/>
            </a:r>
            <a:endParaRPr sz="1000"/>
          </a:p>
          <a:p>
            <a:pPr indent="0" lvl="0" marL="0" marR="0" rtl="0" algn="l">
              <a:lnSpc>
                <a:spcPct val="115000"/>
              </a:lnSpc>
              <a:spcBef>
                <a:spcPts val="800"/>
              </a:spcBef>
              <a:spcAft>
                <a:spcPts val="0"/>
              </a:spcAft>
              <a:buNone/>
            </a:pPr>
            <a:r>
              <a:t/>
            </a:r>
            <a:endParaRPr sz="1000"/>
          </a:p>
          <a:p>
            <a:pPr indent="0" lvl="0" marL="0" rtl="0" algn="l">
              <a:lnSpc>
                <a:spcPct val="115000"/>
              </a:lnSpc>
              <a:spcBef>
                <a:spcPts val="800"/>
              </a:spcBef>
              <a:spcAft>
                <a:spcPts val="1600"/>
              </a:spcAft>
              <a:buClr>
                <a:schemeClr val="dk1"/>
              </a:buClr>
              <a:buSzPts val="1100"/>
              <a:buFont typeface="Arial"/>
              <a:buNone/>
            </a:pPr>
            <a:r>
              <a:t/>
            </a:r>
            <a:endParaRPr sz="1000"/>
          </a:p>
        </p:txBody>
      </p:sp>
      <p:sp>
        <p:nvSpPr>
          <p:cNvPr id="985" name="Google Shape;985;p6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30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987" name="Google Shape;987;p66"/>
          <p:cNvGrpSpPr/>
          <p:nvPr/>
        </p:nvGrpSpPr>
        <p:grpSpPr>
          <a:xfrm>
            <a:off x="8342666" y="184147"/>
            <a:ext cx="204348" cy="204348"/>
            <a:chOff x="710803" y="4142223"/>
            <a:chExt cx="329700" cy="329700"/>
          </a:xfrm>
        </p:grpSpPr>
        <p:sp>
          <p:nvSpPr>
            <p:cNvPr id="988" name="Google Shape;988;p6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9" name="Google Shape;989;p66"/>
            <p:cNvGrpSpPr/>
            <p:nvPr/>
          </p:nvGrpSpPr>
          <p:grpSpPr>
            <a:xfrm>
              <a:off x="840400" y="4191349"/>
              <a:ext cx="128261" cy="155689"/>
              <a:chOff x="816561" y="4165464"/>
              <a:chExt cx="128261" cy="155689"/>
            </a:xfrm>
          </p:grpSpPr>
          <p:sp>
            <p:nvSpPr>
              <p:cNvPr id="990" name="Google Shape;990;p6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91" name="Google Shape;991;p6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3" name="Google Shape;993;p6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Opportunity statements</a:t>
            </a:r>
            <a:endParaRPr b="1" sz="1200">
              <a:solidFill>
                <a:schemeClr val="accent2"/>
              </a:solidFill>
            </a:endParaRPr>
          </a:p>
        </p:txBody>
      </p:sp>
      <p:grpSp>
        <p:nvGrpSpPr>
          <p:cNvPr id="994" name="Google Shape;994;p66"/>
          <p:cNvGrpSpPr/>
          <p:nvPr/>
        </p:nvGrpSpPr>
        <p:grpSpPr>
          <a:xfrm>
            <a:off x="594788" y="1134539"/>
            <a:ext cx="1419900" cy="385200"/>
            <a:chOff x="145650" y="691838"/>
            <a:chExt cx="1419900" cy="385200"/>
          </a:xfrm>
        </p:grpSpPr>
        <p:sp>
          <p:nvSpPr>
            <p:cNvPr id="995" name="Google Shape;995;p66"/>
            <p:cNvSpPr/>
            <p:nvPr/>
          </p:nvSpPr>
          <p:spPr>
            <a:xfrm>
              <a:off x="145650" y="691838"/>
              <a:ext cx="1419900" cy="385200"/>
            </a:xfrm>
            <a:prstGeom prst="roundRect">
              <a:avLst>
                <a:gd fmla="val 16667" name="adj"/>
              </a:avLst>
            </a:prstGeom>
            <a:solidFill>
              <a:srgbClr val="00695C">
                <a:alpha val="3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6"/>
            <p:cNvSpPr txBox="1"/>
            <p:nvPr/>
          </p:nvSpPr>
          <p:spPr>
            <a:xfrm>
              <a:off x="200475" y="76544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rgbClr val="FFFFFF"/>
                  </a:solidFill>
                </a:rPr>
                <a:t>Paste your critical</a:t>
              </a:r>
              <a:br>
                <a:rPr b="1" lang="en" sz="800">
                  <a:solidFill>
                    <a:srgbClr val="FFFFFF"/>
                  </a:solidFill>
                </a:rPr>
              </a:br>
              <a:r>
                <a:rPr b="1" lang="en" sz="800">
                  <a:solidFill>
                    <a:srgbClr val="FFFFFF"/>
                  </a:solidFill>
                </a:rPr>
                <a:t>moment 5 label here</a:t>
              </a:r>
              <a:endParaRPr b="1" sz="800">
                <a:solidFill>
                  <a:srgbClr val="FFFFFF"/>
                </a:solidFill>
              </a:endParaRPr>
            </a:p>
          </p:txBody>
        </p:sp>
      </p:grpSp>
      <p:graphicFrame>
        <p:nvGraphicFramePr>
          <p:cNvPr id="997" name="Google Shape;997;p66"/>
          <p:cNvGraphicFramePr/>
          <p:nvPr/>
        </p:nvGraphicFramePr>
        <p:xfrm>
          <a:off x="3171350" y="1981675"/>
          <a:ext cx="3000000" cy="3000000"/>
        </p:xfrm>
        <a:graphic>
          <a:graphicData uri="http://schemas.openxmlformats.org/drawingml/2006/table">
            <a:tbl>
              <a:tblPr>
                <a:noFill/>
                <a:tableStyleId>{76A46E7E-BB54-4803-B0A3-5A9E151C332E}</a:tableStyleId>
              </a:tblPr>
              <a:tblGrid>
                <a:gridCol w="2821025"/>
                <a:gridCol w="2821025"/>
              </a:tblGrid>
              <a:tr h="381000">
                <a:tc>
                  <a:txBody>
                    <a:bodyPr/>
                    <a:lstStyle/>
                    <a:p>
                      <a:pPr indent="0" lvl="0" marL="0" rtl="0" algn="l">
                        <a:spcBef>
                          <a:spcPts val="0"/>
                        </a:spcBef>
                        <a:spcAft>
                          <a:spcPts val="0"/>
                        </a:spcAft>
                        <a:buNone/>
                      </a:pPr>
                      <a:r>
                        <a:rPr b="1" lang="en" sz="800">
                          <a:solidFill>
                            <a:schemeClr val="dk1"/>
                          </a:solidFill>
                        </a:rPr>
                        <a:t>Relevant Guidebook patterns</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 sz="800">
                          <a:solidFill>
                            <a:schemeClr val="dk1"/>
                          </a:solidFill>
                        </a:rPr>
                        <a:t>Ideas for applying the pattern</a:t>
                      </a:r>
                      <a:endParaRPr b="1"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E.g. </a:t>
                      </a:r>
                      <a:r>
                        <a:rPr lang="en" sz="800" u="sng">
                          <a:solidFill>
                            <a:schemeClr val="hlink"/>
                          </a:solidFill>
                          <a:hlinkClick r:id="rId3"/>
                        </a:rPr>
                        <a:t>Set the right expectations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E.g. Explain during onboarding that our system wasn’t trained to find toxic plants outside the US.</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81000">
                <a:tc>
                  <a:txBody>
                    <a:bodyPr/>
                    <a:lstStyle/>
                    <a:p>
                      <a:pPr indent="0" lvl="0" marL="0" rtl="0" algn="l">
                        <a:lnSpc>
                          <a:spcPct val="115000"/>
                        </a:lnSpc>
                        <a:spcBef>
                          <a:spcPts val="0"/>
                        </a:spcBef>
                        <a:spcAft>
                          <a:spcPts val="800"/>
                        </a:spcAft>
                        <a:buNone/>
                      </a:pPr>
                      <a:r>
                        <a:rPr lang="en" sz="800">
                          <a:solidFill>
                            <a:schemeClr val="dk1"/>
                          </a:solidFill>
                        </a:rPr>
                        <a:t>Pattern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lnSpc>
                          <a:spcPct val="115000"/>
                        </a:lnSpc>
                        <a:spcBef>
                          <a:spcPts val="0"/>
                        </a:spcBef>
                        <a:spcAft>
                          <a:spcPts val="800"/>
                        </a:spcAft>
                        <a:buNone/>
                      </a:pPr>
                      <a:r>
                        <a:rPr lang="en" sz="800">
                          <a:solidFill>
                            <a:schemeClr val="dk1"/>
                          </a:solidFill>
                        </a:rPr>
                        <a:t>Solution</a:t>
                      </a:r>
                      <a:endParaRPr sz="800">
                        <a:solidFill>
                          <a:schemeClr val="dk1"/>
                        </a:solidFill>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98" name="Google Shape;998;p6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4">
                  <a:extLst>
                    <a:ext uri="{A12FA001-AC4F-418D-AE19-62706E023703}">
                      <ahyp:hlinkClr val="tx"/>
                    </a:ext>
                  </a:extLst>
                </a:hlinkClick>
              </a:rPr>
              <a:t>People + AI Guidebook</a:t>
            </a:r>
            <a:endParaRPr sz="1000">
              <a:solidFill>
                <a:srgbClr val="999999"/>
              </a:solidFill>
            </a:endParaRPr>
          </a:p>
        </p:txBody>
      </p:sp>
      <p:pic>
        <p:nvPicPr>
          <p:cNvPr id="999" name="Google Shape;999;p66">
            <a:hlinkClick r:id="rId5"/>
          </p:cNvPr>
          <p:cNvPicPr preferRelativeResize="0"/>
          <p:nvPr/>
        </p:nvPicPr>
        <p:blipFill>
          <a:blip r:embed="rId6">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67"/>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Break</a:t>
            </a:r>
            <a:endParaRPr b="1" sz="4700">
              <a:solidFill>
                <a:schemeClr val="lt1"/>
              </a:solidFill>
            </a:endParaRPr>
          </a:p>
        </p:txBody>
      </p:sp>
      <p:sp>
        <p:nvSpPr>
          <p:cNvPr id="1005" name="Google Shape;1005;p67"/>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15 minutes / Back at 12:15</a:t>
            </a:r>
            <a:endParaRPr sz="1600">
              <a:solidFill>
                <a:srgbClr val="FFFFFF"/>
              </a:solidFill>
            </a:endParaRPr>
          </a:p>
        </p:txBody>
      </p:sp>
      <p:sp>
        <p:nvSpPr>
          <p:cNvPr id="1006" name="Google Shape;1006;p6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007" name="Google Shape;1007;p67">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6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013" name="Google Shape;1013;p68">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
        <p:nvSpPr>
          <p:cNvPr id="1014" name="Google Shape;1014;p68"/>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Share and wrap up</a:t>
            </a:r>
            <a:endParaRPr b="1" sz="5400">
              <a:solidFill>
                <a:schemeClr val="lt1"/>
              </a:solidFill>
            </a:endParaRPr>
          </a:p>
        </p:txBody>
      </p:sp>
      <p:sp>
        <p:nvSpPr>
          <p:cNvPr id="1015" name="Google Shape;1015;p68"/>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Review and choose which opportunity statements you’ll focus on in day 2.</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rgbClr val="FFFFFF"/>
                </a:solidFill>
              </a:rPr>
              <a:t>Share the opportunity statements you created with the large group.</a:t>
            </a:r>
            <a:endParaRPr>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
                <a:solidFill>
                  <a:srgbClr val="FFFFFF"/>
                </a:solidFill>
              </a:rPr>
              <a:t>Discuss and choose which one(s) to focus on in day 2.</a:t>
            </a:r>
            <a:endParaRPr>
              <a:solidFill>
                <a:srgbClr val="FFFFFF"/>
              </a:solidFill>
            </a:endParaRPr>
          </a:p>
        </p:txBody>
      </p:sp>
      <p:grpSp>
        <p:nvGrpSpPr>
          <p:cNvPr id="1016" name="Google Shape;1016;p68"/>
          <p:cNvGrpSpPr/>
          <p:nvPr/>
        </p:nvGrpSpPr>
        <p:grpSpPr>
          <a:xfrm>
            <a:off x="6942900" y="2207500"/>
            <a:ext cx="2048700" cy="2783375"/>
            <a:chOff x="6942900" y="3296386"/>
            <a:chExt cx="2048700" cy="1694700"/>
          </a:xfrm>
        </p:grpSpPr>
        <p:sp>
          <p:nvSpPr>
            <p:cNvPr id="1017" name="Google Shape;1017;p68"/>
            <p:cNvSpPr/>
            <p:nvPr/>
          </p:nvSpPr>
          <p:spPr>
            <a:xfrm>
              <a:off x="6942900" y="3296386"/>
              <a:ext cx="2048700" cy="16947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8"/>
            <p:cNvSpPr txBox="1"/>
            <p:nvPr/>
          </p:nvSpPr>
          <p:spPr>
            <a:xfrm>
              <a:off x="7036500" y="3407518"/>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019" name="Google Shape;1019;p68"/>
            <p:cNvSpPr txBox="1"/>
            <p:nvPr/>
          </p:nvSpPr>
          <p:spPr>
            <a:xfrm>
              <a:off x="7036500" y="3628174"/>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Pick one opportunity statement to focus on or one per small group. Vote or discuss to determine which one(s).</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chemeClr val="lt1"/>
                  </a:solidFill>
                </a:rPr>
                <a:t>This means leaving some of your opportunity statements and  critical moments behind. Prioritize based on your product and the makeup of your workshop group.</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t/>
              </a:r>
              <a:endParaRPr sz="1000">
                <a:solidFill>
                  <a:srgbClr val="FFFFFF"/>
                </a:solidFill>
              </a:endParaRPr>
            </a:p>
          </p:txBody>
        </p:sp>
        <p:sp>
          <p:nvSpPr>
            <p:cNvPr id="1020" name="Google Shape;1020;p68"/>
            <p:cNvSpPr txBox="1"/>
            <p:nvPr/>
          </p:nvSpPr>
          <p:spPr>
            <a:xfrm>
              <a:off x="7036500" y="4857155"/>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69"/>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End of day 1</a:t>
            </a:r>
            <a:endParaRPr b="1" sz="4700">
              <a:solidFill>
                <a:schemeClr val="lt1"/>
              </a:solidFill>
            </a:endParaRPr>
          </a:p>
        </p:txBody>
      </p:sp>
      <p:sp>
        <p:nvSpPr>
          <p:cNvPr id="1026" name="Google Shape;1026;p69"/>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Back at 9:00am tomorrow</a:t>
            </a:r>
            <a:endParaRPr sz="1600">
              <a:solidFill>
                <a:srgbClr val="FFFFFF"/>
              </a:solidFill>
            </a:endParaRPr>
          </a:p>
        </p:txBody>
      </p:sp>
      <p:sp>
        <p:nvSpPr>
          <p:cNvPr id="1027" name="Google Shape;1027;p6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028" name="Google Shape;1028;p69">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70"/>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Welcome to day 2!</a:t>
            </a:r>
            <a:endParaRPr b="1" sz="4700">
              <a:solidFill>
                <a:schemeClr val="lt1"/>
              </a:solidFill>
            </a:endParaRPr>
          </a:p>
        </p:txBody>
      </p:sp>
      <p:sp>
        <p:nvSpPr>
          <p:cNvPr id="1034" name="Google Shape;1034;p7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035" name="Google Shape;1035;p70">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7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041" name="Google Shape;1041;p7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042" name="Google Shape;1042;p71"/>
          <p:cNvSpPr txBox="1"/>
          <p:nvPr/>
        </p:nvSpPr>
        <p:spPr>
          <a:xfrm>
            <a:off x="502625" y="1643825"/>
            <a:ext cx="7367400" cy="22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rPr>
              <a:t>Challenge statement goes here</a:t>
            </a:r>
            <a:endParaRPr sz="3000">
              <a:solidFill>
                <a:schemeClr val="dk1"/>
              </a:solidFill>
            </a:endParaRPr>
          </a:p>
        </p:txBody>
      </p:sp>
      <p:sp>
        <p:nvSpPr>
          <p:cNvPr id="1043" name="Google Shape;1043;p71"/>
          <p:cNvSpPr txBox="1"/>
          <p:nvPr/>
        </p:nvSpPr>
        <p:spPr>
          <a:xfrm>
            <a:off x="8721850" y="4793800"/>
            <a:ext cx="3147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1"/>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Our challenge</a:t>
            </a:r>
            <a:endParaRPr b="1" sz="1200">
              <a:solidFill>
                <a:schemeClr val="accent2"/>
              </a:solidFill>
            </a:endParaRPr>
          </a:p>
        </p:txBody>
      </p:sp>
      <p:grpSp>
        <p:nvGrpSpPr>
          <p:cNvPr id="1045" name="Google Shape;1045;p71"/>
          <p:cNvGrpSpPr/>
          <p:nvPr/>
        </p:nvGrpSpPr>
        <p:grpSpPr>
          <a:xfrm>
            <a:off x="6942900" y="3484800"/>
            <a:ext cx="2048700" cy="1506300"/>
            <a:chOff x="6942900" y="3484800"/>
            <a:chExt cx="2048700" cy="1506300"/>
          </a:xfrm>
        </p:grpSpPr>
        <p:sp>
          <p:nvSpPr>
            <p:cNvPr id="1046" name="Google Shape;1046;p71"/>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1"/>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048" name="Google Shape;1048;p71"/>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a reminder of the challenge statement at the beginning of day 2. Just copy/paste from slide 4.</a:t>
              </a:r>
              <a:endParaRPr sz="1000">
                <a:solidFill>
                  <a:srgbClr val="FFFFFF"/>
                </a:solidFill>
              </a:endParaRPr>
            </a:p>
          </p:txBody>
        </p:sp>
        <p:sp>
          <p:nvSpPr>
            <p:cNvPr id="1049" name="Google Shape;1049;p71"/>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52" name="Google Shape;152;p1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cxnSp>
        <p:nvCxnSpPr>
          <p:cNvPr id="153" name="Google Shape;153;p18"/>
          <p:cNvCxnSpPr>
            <a:endCxn id="154" idx="2"/>
          </p:cNvCxnSpPr>
          <p:nvPr/>
        </p:nvCxnSpPr>
        <p:spPr>
          <a:xfrm>
            <a:off x="5727900" y="2356925"/>
            <a:ext cx="1456200" cy="0"/>
          </a:xfrm>
          <a:prstGeom prst="straightConnector1">
            <a:avLst/>
          </a:prstGeom>
          <a:noFill/>
          <a:ln cap="flat" cmpd="sng" w="19050">
            <a:solidFill>
              <a:schemeClr val="lt2"/>
            </a:solidFill>
            <a:prstDash val="solid"/>
            <a:round/>
            <a:headEnd len="med" w="med" type="none"/>
            <a:tailEnd len="med" w="med" type="none"/>
          </a:ln>
        </p:spPr>
      </p:cxnSp>
      <p:cxnSp>
        <p:nvCxnSpPr>
          <p:cNvPr id="155" name="Google Shape;155;p18"/>
          <p:cNvCxnSpPr>
            <a:endCxn id="156" idx="2"/>
          </p:cNvCxnSpPr>
          <p:nvPr/>
        </p:nvCxnSpPr>
        <p:spPr>
          <a:xfrm>
            <a:off x="24749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56" name="Google Shape;156;p18"/>
          <p:cNvSpPr/>
          <p:nvPr/>
        </p:nvSpPr>
        <p:spPr>
          <a:xfrm>
            <a:off x="3931100" y="2271725"/>
            <a:ext cx="170400" cy="1704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57" name="Google Shape;157;p18"/>
          <p:cNvCxnSpPr>
            <a:endCxn id="158" idx="2"/>
          </p:cNvCxnSpPr>
          <p:nvPr/>
        </p:nvCxnSpPr>
        <p:spPr>
          <a:xfrm>
            <a:off x="41015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58" name="Google Shape;158;p18"/>
          <p:cNvSpPr/>
          <p:nvPr/>
        </p:nvSpPr>
        <p:spPr>
          <a:xfrm>
            <a:off x="5557700" y="2271725"/>
            <a:ext cx="170400" cy="1704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4" name="Google Shape;154;p18"/>
          <p:cNvSpPr/>
          <p:nvPr/>
        </p:nvSpPr>
        <p:spPr>
          <a:xfrm>
            <a:off x="7184100" y="2271725"/>
            <a:ext cx="170400" cy="1704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678100" y="2271725"/>
            <a:ext cx="170400" cy="170400"/>
          </a:xfrm>
          <a:prstGeom prst="ellipse">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18"/>
          <p:cNvCxnSpPr>
            <a:stCxn id="159" idx="6"/>
            <a:endCxn id="161" idx="2"/>
          </p:cNvCxnSpPr>
          <p:nvPr/>
        </p:nvCxnSpPr>
        <p:spPr>
          <a:xfrm>
            <a:off x="8485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62" name="Google Shape;162;p18"/>
          <p:cNvSpPr txBox="1"/>
          <p:nvPr/>
        </p:nvSpPr>
        <p:spPr>
          <a:xfrm>
            <a:off x="590201" y="2517100"/>
            <a:ext cx="13164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Understand</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Case studies</a:t>
            </a:r>
            <a:endParaRPr sz="1100"/>
          </a:p>
          <a:p>
            <a:pPr indent="0" lvl="0" marL="0" rtl="0" algn="l">
              <a:spcBef>
                <a:spcPts val="0"/>
              </a:spcBef>
              <a:spcAft>
                <a:spcPts val="0"/>
              </a:spcAft>
              <a:buNone/>
            </a:pPr>
            <a:r>
              <a:rPr lang="en" sz="1100"/>
              <a:t>Critical moments</a:t>
            </a:r>
            <a:endParaRPr sz="1100"/>
          </a:p>
        </p:txBody>
      </p:sp>
      <p:sp>
        <p:nvSpPr>
          <p:cNvPr id="161" name="Google Shape;161;p18"/>
          <p:cNvSpPr/>
          <p:nvPr/>
        </p:nvSpPr>
        <p:spPr>
          <a:xfrm>
            <a:off x="2304600" y="2271725"/>
            <a:ext cx="170400" cy="170400"/>
          </a:xfrm>
          <a:prstGeom prst="ellipse">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2211300" y="2517100"/>
            <a:ext cx="11535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Define</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Opportunity</a:t>
            </a:r>
            <a:br>
              <a:rPr lang="en" sz="1100"/>
            </a:br>
            <a:r>
              <a:rPr lang="en" sz="1100"/>
              <a:t>statements</a:t>
            </a:r>
            <a:endParaRPr sz="1100"/>
          </a:p>
        </p:txBody>
      </p:sp>
      <p:sp>
        <p:nvSpPr>
          <p:cNvPr id="164" name="Google Shape;164;p18"/>
          <p:cNvSpPr txBox="1"/>
          <p:nvPr/>
        </p:nvSpPr>
        <p:spPr>
          <a:xfrm>
            <a:off x="3813601" y="2517100"/>
            <a:ext cx="12459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Sketch</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Errors </a:t>
            </a:r>
            <a:endParaRPr sz="1100"/>
          </a:p>
          <a:p>
            <a:pPr indent="0" lvl="0" marL="0" rtl="0" algn="l">
              <a:spcBef>
                <a:spcPts val="0"/>
              </a:spcBef>
              <a:spcAft>
                <a:spcPts val="0"/>
              </a:spcAft>
              <a:buNone/>
            </a:pPr>
            <a:r>
              <a:rPr lang="en" sz="1100"/>
              <a:t>Explainability</a:t>
            </a:r>
            <a:endParaRPr sz="1100"/>
          </a:p>
          <a:p>
            <a:pPr indent="0" lvl="0" marL="0" rtl="0" algn="l">
              <a:spcBef>
                <a:spcPts val="0"/>
              </a:spcBef>
              <a:spcAft>
                <a:spcPts val="0"/>
              </a:spcAft>
              <a:buNone/>
            </a:pPr>
            <a:r>
              <a:rPr lang="en" sz="1100"/>
              <a:t>Feedback Controls</a:t>
            </a:r>
            <a:endParaRPr sz="1100"/>
          </a:p>
          <a:p>
            <a:pPr indent="0" lvl="0" marL="0" rtl="0" algn="l">
              <a:spcBef>
                <a:spcPts val="0"/>
              </a:spcBef>
              <a:spcAft>
                <a:spcPts val="0"/>
              </a:spcAft>
              <a:buNone/>
            </a:pPr>
            <a:r>
              <a:rPr lang="en" sz="1100"/>
              <a:t>Onboarding</a:t>
            </a:r>
            <a:endParaRPr sz="1100"/>
          </a:p>
          <a:p>
            <a:pPr indent="0" lvl="0" marL="0" rtl="0" algn="l">
              <a:spcBef>
                <a:spcPts val="0"/>
              </a:spcBef>
              <a:spcAft>
                <a:spcPts val="0"/>
              </a:spcAft>
              <a:buNone/>
            </a:pPr>
            <a:r>
              <a:rPr lang="en" sz="1100"/>
              <a:t>Trust calibration</a:t>
            </a:r>
            <a:endParaRPr sz="1100"/>
          </a:p>
          <a:p>
            <a:pPr indent="0" lvl="0" marL="0" rtl="0" algn="l">
              <a:spcBef>
                <a:spcPts val="0"/>
              </a:spcBef>
              <a:spcAft>
                <a:spcPts val="0"/>
              </a:spcAft>
              <a:buNone/>
            </a:pPr>
            <a:r>
              <a:rPr lang="en" sz="1100"/>
              <a:t>Data headlines</a:t>
            </a:r>
            <a:endParaRPr sz="1100"/>
          </a:p>
          <a:p>
            <a:pPr indent="0" lvl="0" marL="0" rtl="0" algn="l">
              <a:spcBef>
                <a:spcPts val="0"/>
              </a:spcBef>
              <a:spcAft>
                <a:spcPts val="0"/>
              </a:spcAft>
              <a:buNone/>
            </a:pPr>
            <a:r>
              <a:t/>
            </a:r>
            <a:endParaRPr sz="1100"/>
          </a:p>
        </p:txBody>
      </p:sp>
      <p:sp>
        <p:nvSpPr>
          <p:cNvPr id="165" name="Google Shape;165;p18"/>
          <p:cNvSpPr txBox="1"/>
          <p:nvPr/>
        </p:nvSpPr>
        <p:spPr>
          <a:xfrm>
            <a:off x="5484127" y="2517100"/>
            <a:ext cx="14562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Decide</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Review questions</a:t>
            </a:r>
            <a:endParaRPr sz="1100"/>
          </a:p>
        </p:txBody>
      </p:sp>
      <p:sp>
        <p:nvSpPr>
          <p:cNvPr id="166" name="Google Shape;166;p18"/>
          <p:cNvSpPr txBox="1"/>
          <p:nvPr/>
        </p:nvSpPr>
        <p:spPr>
          <a:xfrm>
            <a:off x="7143650" y="2517100"/>
            <a:ext cx="17727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999999"/>
                </a:solidFill>
              </a:rPr>
              <a:t>Prototype &amp; validate</a:t>
            </a:r>
            <a:endParaRPr b="1" sz="1100">
              <a:solidFill>
                <a:srgbClr val="999999"/>
              </a:solidFill>
            </a:endParaRPr>
          </a:p>
          <a:p>
            <a:pPr indent="0" lvl="0" marL="0" rtl="0" algn="l">
              <a:spcBef>
                <a:spcPts val="0"/>
              </a:spcBef>
              <a:spcAft>
                <a:spcPts val="0"/>
              </a:spcAft>
              <a:buNone/>
            </a:pPr>
            <a:r>
              <a:rPr lang="en" sz="1100">
                <a:solidFill>
                  <a:srgbClr val="999999"/>
                </a:solidFill>
              </a:rPr>
              <a:t>On your own</a:t>
            </a:r>
            <a:endParaRPr sz="1100">
              <a:solidFill>
                <a:srgbClr val="999999"/>
              </a:solidFill>
            </a:endParaRPr>
          </a:p>
        </p:txBody>
      </p:sp>
      <p:sp>
        <p:nvSpPr>
          <p:cNvPr id="167" name="Google Shape;167;p18"/>
          <p:cNvSpPr txBox="1"/>
          <p:nvPr/>
        </p:nvSpPr>
        <p:spPr>
          <a:xfrm>
            <a:off x="525181" y="1846187"/>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Day 1</a:t>
            </a:r>
            <a:endParaRPr b="1" sz="800">
              <a:solidFill>
                <a:srgbClr val="666666"/>
              </a:solidFill>
            </a:endParaRPr>
          </a:p>
        </p:txBody>
      </p:sp>
      <p:sp>
        <p:nvSpPr>
          <p:cNvPr id="168" name="Google Shape;168;p18"/>
          <p:cNvSpPr txBox="1"/>
          <p:nvPr/>
        </p:nvSpPr>
        <p:spPr>
          <a:xfrm>
            <a:off x="3813588" y="1846187"/>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Day 2</a:t>
            </a:r>
            <a:endParaRPr b="1" sz="800">
              <a:solidFill>
                <a:srgbClr val="666666"/>
              </a:solidFill>
            </a:endParaRPr>
          </a:p>
        </p:txBody>
      </p:sp>
      <p:sp>
        <p:nvSpPr>
          <p:cNvPr id="169" name="Google Shape;169;p1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Agenda overview</a:t>
            </a:r>
            <a:endParaRPr b="1" sz="1200">
              <a:solidFill>
                <a:schemeClr val="accent2"/>
              </a:solidFill>
            </a:endParaRPr>
          </a:p>
        </p:txBody>
      </p:sp>
      <p:grpSp>
        <p:nvGrpSpPr>
          <p:cNvPr id="170" name="Google Shape;170;p18"/>
          <p:cNvGrpSpPr/>
          <p:nvPr/>
        </p:nvGrpSpPr>
        <p:grpSpPr>
          <a:xfrm>
            <a:off x="6942900" y="3484800"/>
            <a:ext cx="2048700" cy="1506300"/>
            <a:chOff x="6942900" y="3484800"/>
            <a:chExt cx="2048700" cy="1506300"/>
          </a:xfrm>
        </p:grpSpPr>
        <p:sp>
          <p:nvSpPr>
            <p:cNvPr id="171" name="Google Shape;171;p18"/>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73" name="Google Shape;173;p18"/>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Feel free to modify this to suit the needs of your workshop.</a:t>
              </a:r>
              <a:endParaRPr sz="1000">
                <a:solidFill>
                  <a:srgbClr val="FFFFFF"/>
                </a:solidFill>
              </a:endParaRPr>
            </a:p>
          </p:txBody>
        </p:sp>
        <p:sp>
          <p:nvSpPr>
            <p:cNvPr id="174" name="Google Shape;174;p18"/>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7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055" name="Google Shape;1055;p7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056" name="Google Shape;1056;p72"/>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accent2"/>
                </a:solidFill>
              </a:rPr>
              <a:t>Opportunity statements</a:t>
            </a:r>
            <a:endParaRPr b="1" sz="1200">
              <a:solidFill>
                <a:schemeClr val="accent2"/>
              </a:solidFill>
            </a:endParaRPr>
          </a:p>
        </p:txBody>
      </p:sp>
      <p:sp>
        <p:nvSpPr>
          <p:cNvPr id="1057" name="Google Shape;1057;p72"/>
          <p:cNvSpPr txBox="1"/>
          <p:nvPr/>
        </p:nvSpPr>
        <p:spPr>
          <a:xfrm>
            <a:off x="3676200" y="2475042"/>
            <a:ext cx="1791600" cy="49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000"/>
              <a:t>Paste opportunity statement(s) here</a:t>
            </a:r>
            <a:endParaRPr sz="1000"/>
          </a:p>
        </p:txBody>
      </p:sp>
      <p:grpSp>
        <p:nvGrpSpPr>
          <p:cNvPr id="1058" name="Google Shape;1058;p72"/>
          <p:cNvGrpSpPr/>
          <p:nvPr/>
        </p:nvGrpSpPr>
        <p:grpSpPr>
          <a:xfrm>
            <a:off x="6942900" y="3484800"/>
            <a:ext cx="2048700" cy="1506300"/>
            <a:chOff x="6942900" y="3484800"/>
            <a:chExt cx="2048700" cy="1506300"/>
          </a:xfrm>
        </p:grpSpPr>
        <p:sp>
          <p:nvSpPr>
            <p:cNvPr id="1059" name="Google Shape;1059;p72"/>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2"/>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061" name="Google Shape;1061;p72"/>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Paste the slides for your chosen opportunity statements here as a refresher from Day 1. </a:t>
              </a:r>
              <a:endParaRPr sz="1000">
                <a:solidFill>
                  <a:srgbClr val="FFFFFF"/>
                </a:solidFill>
              </a:endParaRPr>
            </a:p>
          </p:txBody>
        </p:sp>
        <p:sp>
          <p:nvSpPr>
            <p:cNvPr id="1062" name="Google Shape;1062;p72"/>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7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068" name="Google Shape;1068;p7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cxnSp>
        <p:nvCxnSpPr>
          <p:cNvPr id="1069" name="Google Shape;1069;p73"/>
          <p:cNvCxnSpPr>
            <a:endCxn id="1070" idx="2"/>
          </p:cNvCxnSpPr>
          <p:nvPr/>
        </p:nvCxnSpPr>
        <p:spPr>
          <a:xfrm>
            <a:off x="5727900" y="2356925"/>
            <a:ext cx="1456200" cy="0"/>
          </a:xfrm>
          <a:prstGeom prst="straightConnector1">
            <a:avLst/>
          </a:prstGeom>
          <a:noFill/>
          <a:ln cap="flat" cmpd="sng" w="19050">
            <a:solidFill>
              <a:schemeClr val="lt2"/>
            </a:solidFill>
            <a:prstDash val="solid"/>
            <a:round/>
            <a:headEnd len="med" w="med" type="none"/>
            <a:tailEnd len="med" w="med" type="none"/>
          </a:ln>
        </p:spPr>
      </p:cxnSp>
      <p:cxnSp>
        <p:nvCxnSpPr>
          <p:cNvPr id="1071" name="Google Shape;1071;p73"/>
          <p:cNvCxnSpPr>
            <a:endCxn id="1072" idx="2"/>
          </p:cNvCxnSpPr>
          <p:nvPr/>
        </p:nvCxnSpPr>
        <p:spPr>
          <a:xfrm>
            <a:off x="24749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072" name="Google Shape;1072;p73"/>
          <p:cNvSpPr/>
          <p:nvPr/>
        </p:nvSpPr>
        <p:spPr>
          <a:xfrm>
            <a:off x="3931100" y="2271725"/>
            <a:ext cx="170400" cy="170400"/>
          </a:xfrm>
          <a:prstGeom prst="ellipse">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073" name="Google Shape;1073;p73"/>
          <p:cNvCxnSpPr>
            <a:endCxn id="1074" idx="2"/>
          </p:cNvCxnSpPr>
          <p:nvPr/>
        </p:nvCxnSpPr>
        <p:spPr>
          <a:xfrm>
            <a:off x="41015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074" name="Google Shape;1074;p73"/>
          <p:cNvSpPr/>
          <p:nvPr/>
        </p:nvSpPr>
        <p:spPr>
          <a:xfrm>
            <a:off x="5557700" y="2271725"/>
            <a:ext cx="170400" cy="170400"/>
          </a:xfrm>
          <a:prstGeom prst="ellipse">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70" name="Google Shape;1070;p73"/>
          <p:cNvSpPr/>
          <p:nvPr/>
        </p:nvSpPr>
        <p:spPr>
          <a:xfrm>
            <a:off x="7184100" y="2271725"/>
            <a:ext cx="170400" cy="1704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3"/>
          <p:cNvSpPr/>
          <p:nvPr/>
        </p:nvSpPr>
        <p:spPr>
          <a:xfrm>
            <a:off x="678100" y="2271725"/>
            <a:ext cx="170400" cy="1704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6" name="Google Shape;1076;p73"/>
          <p:cNvCxnSpPr>
            <a:stCxn id="1075" idx="6"/>
            <a:endCxn id="1077" idx="2"/>
          </p:cNvCxnSpPr>
          <p:nvPr/>
        </p:nvCxnSpPr>
        <p:spPr>
          <a:xfrm>
            <a:off x="848500" y="2356925"/>
            <a:ext cx="1456200" cy="0"/>
          </a:xfrm>
          <a:prstGeom prst="straightConnector1">
            <a:avLst/>
          </a:prstGeom>
          <a:noFill/>
          <a:ln cap="flat" cmpd="sng" w="19050">
            <a:solidFill>
              <a:schemeClr val="accent2"/>
            </a:solidFill>
            <a:prstDash val="solid"/>
            <a:round/>
            <a:headEnd len="med" w="med" type="none"/>
            <a:tailEnd len="med" w="med" type="none"/>
          </a:ln>
        </p:spPr>
      </p:cxnSp>
      <p:sp>
        <p:nvSpPr>
          <p:cNvPr id="1078" name="Google Shape;1078;p73"/>
          <p:cNvSpPr txBox="1"/>
          <p:nvPr/>
        </p:nvSpPr>
        <p:spPr>
          <a:xfrm>
            <a:off x="590201" y="2517100"/>
            <a:ext cx="12726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Understand</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Case studies</a:t>
            </a:r>
            <a:endParaRPr sz="1100"/>
          </a:p>
          <a:p>
            <a:pPr indent="0" lvl="0" marL="0" rtl="0" algn="l">
              <a:spcBef>
                <a:spcPts val="0"/>
              </a:spcBef>
              <a:spcAft>
                <a:spcPts val="0"/>
              </a:spcAft>
              <a:buNone/>
            </a:pPr>
            <a:r>
              <a:rPr lang="en" sz="1100"/>
              <a:t>Critical moments</a:t>
            </a:r>
            <a:endParaRPr sz="1100"/>
          </a:p>
        </p:txBody>
      </p:sp>
      <p:sp>
        <p:nvSpPr>
          <p:cNvPr id="1077" name="Google Shape;1077;p73"/>
          <p:cNvSpPr/>
          <p:nvPr/>
        </p:nvSpPr>
        <p:spPr>
          <a:xfrm>
            <a:off x="2304600" y="2271725"/>
            <a:ext cx="170400" cy="1704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3"/>
          <p:cNvSpPr txBox="1"/>
          <p:nvPr/>
        </p:nvSpPr>
        <p:spPr>
          <a:xfrm>
            <a:off x="2211300" y="2517100"/>
            <a:ext cx="11535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Define</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Opportunity</a:t>
            </a:r>
            <a:br>
              <a:rPr lang="en" sz="1100"/>
            </a:br>
            <a:r>
              <a:rPr lang="en" sz="1100"/>
              <a:t>statements</a:t>
            </a:r>
            <a:endParaRPr sz="1100"/>
          </a:p>
        </p:txBody>
      </p:sp>
      <p:sp>
        <p:nvSpPr>
          <p:cNvPr id="1080" name="Google Shape;1080;p73"/>
          <p:cNvSpPr txBox="1"/>
          <p:nvPr/>
        </p:nvSpPr>
        <p:spPr>
          <a:xfrm>
            <a:off x="3813600" y="2517100"/>
            <a:ext cx="1367700" cy="18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Sketch</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Errors</a:t>
            </a:r>
            <a:endParaRPr sz="1100"/>
          </a:p>
          <a:p>
            <a:pPr indent="0" lvl="0" marL="0" rtl="0" algn="l">
              <a:spcBef>
                <a:spcPts val="0"/>
              </a:spcBef>
              <a:spcAft>
                <a:spcPts val="0"/>
              </a:spcAft>
              <a:buNone/>
            </a:pPr>
            <a:r>
              <a:rPr lang="en" sz="1100"/>
              <a:t>Explainability</a:t>
            </a:r>
            <a:endParaRPr sz="1100"/>
          </a:p>
          <a:p>
            <a:pPr indent="0" lvl="0" marL="0" rtl="0" algn="l">
              <a:spcBef>
                <a:spcPts val="0"/>
              </a:spcBef>
              <a:spcAft>
                <a:spcPts val="0"/>
              </a:spcAft>
              <a:buNone/>
            </a:pPr>
            <a:r>
              <a:rPr lang="en" sz="1100"/>
              <a:t>AI onboarding</a:t>
            </a:r>
            <a:endParaRPr sz="1100"/>
          </a:p>
          <a:p>
            <a:pPr indent="0" lvl="0" marL="0" rtl="0" algn="l">
              <a:spcBef>
                <a:spcPts val="0"/>
              </a:spcBef>
              <a:spcAft>
                <a:spcPts val="0"/>
              </a:spcAft>
              <a:buNone/>
            </a:pPr>
            <a:r>
              <a:rPr lang="en" sz="1100"/>
              <a:t>Trust calibration</a:t>
            </a:r>
            <a:endParaRPr sz="1100"/>
          </a:p>
          <a:p>
            <a:pPr indent="0" lvl="0" marL="0" rtl="0" algn="l">
              <a:spcBef>
                <a:spcPts val="0"/>
              </a:spcBef>
              <a:spcAft>
                <a:spcPts val="0"/>
              </a:spcAft>
              <a:buNone/>
            </a:pPr>
            <a:r>
              <a:rPr lang="en" sz="1100"/>
              <a:t>Controls</a:t>
            </a:r>
            <a:endParaRPr sz="1100"/>
          </a:p>
          <a:p>
            <a:pPr indent="0" lvl="0" marL="0" rtl="0" algn="l">
              <a:spcBef>
                <a:spcPts val="0"/>
              </a:spcBef>
              <a:spcAft>
                <a:spcPts val="0"/>
              </a:spcAft>
              <a:buNone/>
            </a:pPr>
            <a:r>
              <a:rPr lang="en" sz="1100"/>
              <a:t>Feedback</a:t>
            </a:r>
            <a:endParaRPr sz="1100"/>
          </a:p>
          <a:p>
            <a:pPr indent="0" lvl="0" marL="0" rtl="0" algn="l">
              <a:spcBef>
                <a:spcPts val="0"/>
              </a:spcBef>
              <a:spcAft>
                <a:spcPts val="0"/>
              </a:spcAft>
              <a:buNone/>
            </a:pPr>
            <a:r>
              <a:rPr lang="en" sz="1100"/>
              <a:t>Data headlines</a:t>
            </a:r>
            <a:endParaRPr sz="1100"/>
          </a:p>
        </p:txBody>
      </p:sp>
      <p:sp>
        <p:nvSpPr>
          <p:cNvPr id="1081" name="Google Shape;1081;p73"/>
          <p:cNvSpPr txBox="1"/>
          <p:nvPr/>
        </p:nvSpPr>
        <p:spPr>
          <a:xfrm>
            <a:off x="5484127" y="2517100"/>
            <a:ext cx="14562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Decide</a:t>
            </a:r>
            <a:endParaRPr b="1"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Review questions</a:t>
            </a:r>
            <a:endParaRPr sz="1100"/>
          </a:p>
        </p:txBody>
      </p:sp>
      <p:sp>
        <p:nvSpPr>
          <p:cNvPr id="1082" name="Google Shape;1082;p73"/>
          <p:cNvSpPr txBox="1"/>
          <p:nvPr/>
        </p:nvSpPr>
        <p:spPr>
          <a:xfrm>
            <a:off x="7143650" y="2517100"/>
            <a:ext cx="17727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999999"/>
                </a:solidFill>
              </a:rPr>
              <a:t>Prototype &amp; validate</a:t>
            </a:r>
            <a:endParaRPr b="1" sz="1100">
              <a:solidFill>
                <a:srgbClr val="999999"/>
              </a:solidFill>
            </a:endParaRPr>
          </a:p>
          <a:p>
            <a:pPr indent="0" lvl="0" marL="0" rtl="0" algn="l">
              <a:spcBef>
                <a:spcPts val="0"/>
              </a:spcBef>
              <a:spcAft>
                <a:spcPts val="0"/>
              </a:spcAft>
              <a:buNone/>
            </a:pPr>
            <a:r>
              <a:rPr lang="en" sz="1100">
                <a:solidFill>
                  <a:srgbClr val="999999"/>
                </a:solidFill>
              </a:rPr>
              <a:t>On your own</a:t>
            </a:r>
            <a:endParaRPr sz="1100">
              <a:solidFill>
                <a:srgbClr val="999999"/>
              </a:solidFill>
            </a:endParaRPr>
          </a:p>
        </p:txBody>
      </p:sp>
      <p:sp>
        <p:nvSpPr>
          <p:cNvPr id="1083" name="Google Shape;1083;p73"/>
          <p:cNvSpPr txBox="1"/>
          <p:nvPr/>
        </p:nvSpPr>
        <p:spPr>
          <a:xfrm>
            <a:off x="525181" y="1846187"/>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Day 1</a:t>
            </a:r>
            <a:endParaRPr b="1" sz="800">
              <a:solidFill>
                <a:srgbClr val="666666"/>
              </a:solidFill>
            </a:endParaRPr>
          </a:p>
        </p:txBody>
      </p:sp>
      <p:sp>
        <p:nvSpPr>
          <p:cNvPr id="1084" name="Google Shape;1084;p73"/>
          <p:cNvSpPr txBox="1"/>
          <p:nvPr/>
        </p:nvSpPr>
        <p:spPr>
          <a:xfrm>
            <a:off x="3813588" y="1846187"/>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Day 2</a:t>
            </a:r>
            <a:endParaRPr b="1" sz="800">
              <a:solidFill>
                <a:srgbClr val="666666"/>
              </a:solidFill>
            </a:endParaRPr>
          </a:p>
        </p:txBody>
      </p:sp>
      <p:sp>
        <p:nvSpPr>
          <p:cNvPr id="1085" name="Google Shape;1085;p73"/>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Agenda overview</a:t>
            </a:r>
            <a:endParaRPr b="1" sz="1200">
              <a:solidFill>
                <a:schemeClr val="accent2"/>
              </a:solidFill>
            </a:endParaRPr>
          </a:p>
        </p:txBody>
      </p:sp>
      <p:grpSp>
        <p:nvGrpSpPr>
          <p:cNvPr id="1086" name="Google Shape;1086;p73"/>
          <p:cNvGrpSpPr/>
          <p:nvPr/>
        </p:nvGrpSpPr>
        <p:grpSpPr>
          <a:xfrm>
            <a:off x="6942900" y="3484800"/>
            <a:ext cx="2048700" cy="1506300"/>
            <a:chOff x="6942900" y="3484800"/>
            <a:chExt cx="2048700" cy="1506300"/>
          </a:xfrm>
        </p:grpSpPr>
        <p:sp>
          <p:nvSpPr>
            <p:cNvPr id="1087" name="Google Shape;1087;p73"/>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3"/>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089" name="Google Shape;1089;p73"/>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Feel free to modify this to suit the needs of your workshop.</a:t>
              </a:r>
              <a:endParaRPr sz="1000">
                <a:solidFill>
                  <a:srgbClr val="FFFFFF"/>
                </a:solidFill>
              </a:endParaRPr>
            </a:p>
          </p:txBody>
        </p:sp>
        <p:sp>
          <p:nvSpPr>
            <p:cNvPr id="1090" name="Google Shape;1090;p73"/>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7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096" name="Google Shape;1096;p7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097" name="Google Shape;1097;p74"/>
          <p:cNvSpPr txBox="1"/>
          <p:nvPr/>
        </p:nvSpPr>
        <p:spPr>
          <a:xfrm>
            <a:off x="525181" y="935262"/>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Morning</a:t>
            </a:r>
            <a:endParaRPr b="1" sz="800">
              <a:solidFill>
                <a:srgbClr val="666666"/>
              </a:solidFill>
            </a:endParaRPr>
          </a:p>
        </p:txBody>
      </p:sp>
      <p:sp>
        <p:nvSpPr>
          <p:cNvPr id="1098" name="Google Shape;1098;p74"/>
          <p:cNvSpPr txBox="1"/>
          <p:nvPr/>
        </p:nvSpPr>
        <p:spPr>
          <a:xfrm>
            <a:off x="4321681" y="935262"/>
            <a:ext cx="1212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rgbClr val="666666"/>
                </a:solidFill>
              </a:rPr>
              <a:t>Afternoon</a:t>
            </a:r>
            <a:endParaRPr b="1" sz="800">
              <a:solidFill>
                <a:srgbClr val="666666"/>
              </a:solidFill>
            </a:endParaRPr>
          </a:p>
        </p:txBody>
      </p:sp>
      <p:sp>
        <p:nvSpPr>
          <p:cNvPr id="1099" name="Google Shape;1099;p74"/>
          <p:cNvSpPr txBox="1"/>
          <p:nvPr/>
        </p:nvSpPr>
        <p:spPr>
          <a:xfrm>
            <a:off x="525175" y="1156096"/>
            <a:ext cx="3796500" cy="30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accent2"/>
                </a:solidFill>
              </a:rPr>
              <a:t>9:00</a:t>
            </a:r>
            <a:r>
              <a:rPr lang="en" sz="1200"/>
              <a:t>	Arrival &amp; review opportunity statements</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9:15</a:t>
            </a:r>
            <a:r>
              <a:rPr lang="en" sz="1200"/>
              <a:t>	</a:t>
            </a:r>
            <a:r>
              <a:rPr lang="en" sz="1200">
                <a:solidFill>
                  <a:schemeClr val="dk1"/>
                </a:solidFill>
              </a:rPr>
              <a:t>Errors audit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10:00</a:t>
            </a:r>
            <a:r>
              <a:rPr b="1" lang="en" sz="1200">
                <a:solidFill>
                  <a:srgbClr val="310487"/>
                </a:solidFill>
              </a:rPr>
              <a:t>	</a:t>
            </a:r>
            <a:r>
              <a:rPr b="1" lang="en" sz="1200">
                <a:solidFill>
                  <a:schemeClr val="dk1"/>
                </a:solidFill>
              </a:rPr>
              <a:t>Break</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10:10</a:t>
            </a:r>
            <a:r>
              <a:rPr b="1" lang="en" sz="1200">
                <a:solidFill>
                  <a:srgbClr val="310487"/>
                </a:solidFill>
              </a:rPr>
              <a:t>	</a:t>
            </a:r>
            <a:r>
              <a:rPr lang="en" sz="1200">
                <a:solidFill>
                  <a:schemeClr val="dk1"/>
                </a:solidFill>
              </a:rPr>
              <a:t>Explainability audit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10:50</a:t>
            </a:r>
            <a:r>
              <a:rPr b="1" lang="en" sz="1200">
                <a:solidFill>
                  <a:srgbClr val="310487"/>
                </a:solidFill>
              </a:rPr>
              <a:t>	</a:t>
            </a:r>
            <a:r>
              <a:rPr lang="en" sz="1200">
                <a:solidFill>
                  <a:schemeClr val="dk1"/>
                </a:solidFill>
              </a:rPr>
              <a:t>AI Onboarding</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11:30</a:t>
            </a:r>
            <a:r>
              <a:rPr b="1" lang="en" sz="1200">
                <a:solidFill>
                  <a:srgbClr val="310487"/>
                </a:solidFill>
              </a:rPr>
              <a:t>	</a:t>
            </a:r>
            <a:r>
              <a:rPr lang="en" sz="1200">
                <a:solidFill>
                  <a:schemeClr val="dk1"/>
                </a:solidFill>
              </a:rPr>
              <a:t>Break/Stretch</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accent2"/>
                </a:solidFill>
              </a:rPr>
              <a:t>11:35</a:t>
            </a:r>
            <a:r>
              <a:rPr b="1" lang="en" sz="1200">
                <a:solidFill>
                  <a:srgbClr val="310487"/>
                </a:solidFill>
              </a:rPr>
              <a:t>	</a:t>
            </a:r>
            <a:r>
              <a:rPr lang="en" sz="1200">
                <a:solidFill>
                  <a:schemeClr val="dk1"/>
                </a:solidFill>
              </a:rPr>
              <a:t>Trust calibration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12:00</a:t>
            </a:r>
            <a:r>
              <a:rPr b="1" lang="en" sz="1200">
                <a:solidFill>
                  <a:srgbClr val="310487"/>
                </a:solidFill>
              </a:rPr>
              <a:t>	</a:t>
            </a:r>
            <a:r>
              <a:rPr b="1" lang="en" sz="1200">
                <a:solidFill>
                  <a:schemeClr val="dk1"/>
                </a:solidFill>
              </a:rPr>
              <a:t>Lunch break</a:t>
            </a:r>
            <a:endParaRPr b="1" sz="1650">
              <a:solidFill>
                <a:schemeClr val="dk1"/>
              </a:solidFill>
            </a:endParaRPr>
          </a:p>
        </p:txBody>
      </p:sp>
      <p:sp>
        <p:nvSpPr>
          <p:cNvPr id="1100" name="Google Shape;1100;p74"/>
          <p:cNvSpPr txBox="1"/>
          <p:nvPr/>
        </p:nvSpPr>
        <p:spPr>
          <a:xfrm>
            <a:off x="4321675" y="1156096"/>
            <a:ext cx="3796500" cy="30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accent2"/>
                </a:solidFill>
              </a:rPr>
              <a:t>1:00</a:t>
            </a:r>
            <a:r>
              <a:rPr lang="en" sz="1200"/>
              <a:t>	Controls audit</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1:30</a:t>
            </a:r>
            <a:r>
              <a:rPr lang="en" sz="1200"/>
              <a:t>	</a:t>
            </a:r>
            <a:r>
              <a:rPr lang="en" sz="1200">
                <a:solidFill>
                  <a:schemeClr val="dk1"/>
                </a:solidFill>
              </a:rPr>
              <a:t>Feedback audit</a:t>
            </a:r>
            <a:endParaRPr sz="165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2:00</a:t>
            </a:r>
            <a:r>
              <a:rPr b="1" lang="en" sz="1200">
                <a:solidFill>
                  <a:srgbClr val="310487"/>
                </a:solidFill>
              </a:rPr>
              <a:t>	</a:t>
            </a:r>
            <a:r>
              <a:rPr b="1" lang="en" sz="1200">
                <a:solidFill>
                  <a:schemeClr val="dk1"/>
                </a:solidFill>
              </a:rPr>
              <a:t>Break</a:t>
            </a:r>
            <a:endParaRPr b="1" sz="1650"/>
          </a:p>
          <a:p>
            <a:pPr indent="0" lvl="0" marL="0" rtl="0" algn="l">
              <a:lnSpc>
                <a:spcPct val="115000"/>
              </a:lnSpc>
              <a:spcBef>
                <a:spcPts val="0"/>
              </a:spcBef>
              <a:spcAft>
                <a:spcPts val="0"/>
              </a:spcAft>
              <a:buNone/>
            </a:pPr>
            <a:r>
              <a:t/>
            </a:r>
            <a:endParaRPr b="1" sz="1200"/>
          </a:p>
          <a:p>
            <a:pPr indent="0" lvl="0" marL="0" rtl="0" algn="l">
              <a:lnSpc>
                <a:spcPct val="115000"/>
              </a:lnSpc>
              <a:spcBef>
                <a:spcPts val="0"/>
              </a:spcBef>
              <a:spcAft>
                <a:spcPts val="0"/>
              </a:spcAft>
              <a:buNone/>
            </a:pPr>
            <a:r>
              <a:rPr b="1" lang="en" sz="1000">
                <a:solidFill>
                  <a:schemeClr val="accent2"/>
                </a:solidFill>
              </a:rPr>
              <a:t>2:10</a:t>
            </a:r>
            <a:r>
              <a:rPr b="1" lang="en" sz="1200">
                <a:solidFill>
                  <a:srgbClr val="310487"/>
                </a:solidFill>
              </a:rPr>
              <a:t>	</a:t>
            </a:r>
            <a:r>
              <a:rPr lang="en" sz="1200">
                <a:solidFill>
                  <a:schemeClr val="dk1"/>
                </a:solidFill>
              </a:rPr>
              <a:t>Dataset checklist</a:t>
            </a:r>
            <a:endParaRPr sz="165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2:30</a:t>
            </a:r>
            <a:r>
              <a:rPr b="1" lang="en" sz="1200">
                <a:solidFill>
                  <a:srgbClr val="310487"/>
                </a:solidFill>
              </a:rPr>
              <a:t>	</a:t>
            </a:r>
            <a:r>
              <a:rPr lang="en" sz="1200">
                <a:solidFill>
                  <a:schemeClr val="dk1"/>
                </a:solidFill>
              </a:rPr>
              <a:t>Review questions</a:t>
            </a:r>
            <a:endParaRPr sz="165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Clr>
                <a:schemeClr val="dk1"/>
              </a:buClr>
              <a:buSzPts val="1100"/>
              <a:buFont typeface="Arial"/>
              <a:buNone/>
            </a:pPr>
            <a:r>
              <a:rPr b="1" lang="en" sz="1000">
                <a:solidFill>
                  <a:schemeClr val="accent2"/>
                </a:solidFill>
              </a:rPr>
              <a:t>3:00</a:t>
            </a:r>
            <a:r>
              <a:rPr b="1" lang="en" sz="1200">
                <a:solidFill>
                  <a:srgbClr val="310487"/>
                </a:solidFill>
              </a:rPr>
              <a:t>	</a:t>
            </a:r>
            <a:r>
              <a:rPr lang="en" sz="1200">
                <a:solidFill>
                  <a:schemeClr val="dk1"/>
                </a:solidFill>
              </a:rPr>
              <a:t>Share with group and next steps</a:t>
            </a:r>
            <a:endParaRPr b="1" sz="1000">
              <a:solidFill>
                <a:schemeClr val="accent2"/>
              </a:solidFill>
            </a:endParaRPr>
          </a:p>
          <a:p>
            <a:pPr indent="0" lvl="0" marL="0" rtl="0" algn="l">
              <a:lnSpc>
                <a:spcPct val="115000"/>
              </a:lnSpc>
              <a:spcBef>
                <a:spcPts val="0"/>
              </a:spcBef>
              <a:spcAft>
                <a:spcPts val="0"/>
              </a:spcAft>
              <a:buNone/>
            </a:pPr>
            <a:r>
              <a:t/>
            </a:r>
            <a:endParaRPr b="1" sz="1000">
              <a:solidFill>
                <a:schemeClr val="accent2"/>
              </a:solidFill>
            </a:endParaRPr>
          </a:p>
          <a:p>
            <a:pPr indent="0" lvl="0" marL="0" rtl="0" algn="l">
              <a:lnSpc>
                <a:spcPct val="115000"/>
              </a:lnSpc>
              <a:spcBef>
                <a:spcPts val="0"/>
              </a:spcBef>
              <a:spcAft>
                <a:spcPts val="0"/>
              </a:spcAft>
              <a:buNone/>
            </a:pPr>
            <a:r>
              <a:rPr b="1" lang="en" sz="1000">
                <a:solidFill>
                  <a:schemeClr val="accent2"/>
                </a:solidFill>
              </a:rPr>
              <a:t>3:30</a:t>
            </a:r>
            <a:r>
              <a:rPr b="1" lang="en" sz="1200">
                <a:solidFill>
                  <a:srgbClr val="310487"/>
                </a:solidFill>
              </a:rPr>
              <a:t>	</a:t>
            </a:r>
            <a:r>
              <a:rPr b="1" lang="en" sz="1200">
                <a:solidFill>
                  <a:schemeClr val="dk1"/>
                </a:solidFill>
              </a:rPr>
              <a:t>End of workshop</a:t>
            </a:r>
            <a:endParaRPr b="1" sz="1650">
              <a:solidFill>
                <a:schemeClr val="dk1"/>
              </a:solidFill>
            </a:endParaRPr>
          </a:p>
        </p:txBody>
      </p:sp>
      <p:sp>
        <p:nvSpPr>
          <p:cNvPr id="1101" name="Google Shape;1101;p7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Day 1 agenda</a:t>
            </a:r>
            <a:endParaRPr b="1" sz="1200">
              <a:solidFill>
                <a:schemeClr val="accent2"/>
              </a:solidFill>
            </a:endParaRPr>
          </a:p>
        </p:txBody>
      </p:sp>
      <p:grpSp>
        <p:nvGrpSpPr>
          <p:cNvPr id="1102" name="Google Shape;1102;p74"/>
          <p:cNvGrpSpPr/>
          <p:nvPr/>
        </p:nvGrpSpPr>
        <p:grpSpPr>
          <a:xfrm>
            <a:off x="6942900" y="3484800"/>
            <a:ext cx="2048700" cy="1506300"/>
            <a:chOff x="6942900" y="3484800"/>
            <a:chExt cx="2048700" cy="1506300"/>
          </a:xfrm>
        </p:grpSpPr>
        <p:sp>
          <p:nvSpPr>
            <p:cNvPr id="1103" name="Google Shape;1103;p74"/>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4"/>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105" name="Google Shape;1105;p74"/>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000">
                  <a:solidFill>
                    <a:schemeClr val="lt1"/>
                  </a:solidFill>
                </a:rPr>
                <a:t>Feel free to modify this to suit the needs of your workshop.</a:t>
              </a:r>
              <a:endParaRPr sz="1000">
                <a:solidFill>
                  <a:schemeClr val="lt1"/>
                </a:solidFill>
              </a:endParaRPr>
            </a:p>
            <a:p>
              <a:pPr indent="0" lvl="0" marL="0" rtl="0" algn="l">
                <a:spcBef>
                  <a:spcPts val="0"/>
                </a:spcBef>
                <a:spcAft>
                  <a:spcPts val="0"/>
                </a:spcAft>
                <a:buNone/>
              </a:pPr>
              <a:r>
                <a:t/>
              </a:r>
              <a:endParaRPr sz="1000">
                <a:solidFill>
                  <a:srgbClr val="FFFFFF"/>
                </a:solidFill>
              </a:endParaRPr>
            </a:p>
          </p:txBody>
        </p:sp>
        <p:sp>
          <p:nvSpPr>
            <p:cNvPr id="1106" name="Google Shape;1106;p74"/>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7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112" name="Google Shape;1112;p75">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
        <p:nvSpPr>
          <p:cNvPr id="1113" name="Google Shape;1113;p75"/>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Errors </a:t>
            </a:r>
            <a:r>
              <a:rPr b="1" lang="en" sz="5400">
                <a:solidFill>
                  <a:schemeClr val="lt1"/>
                </a:solidFill>
              </a:rPr>
              <a:t>audit</a:t>
            </a:r>
            <a:endParaRPr b="1" sz="5400">
              <a:solidFill>
                <a:schemeClr val="lt1"/>
              </a:solidFill>
            </a:endParaRPr>
          </a:p>
        </p:txBody>
      </p:sp>
      <p:sp>
        <p:nvSpPr>
          <p:cNvPr id="1114" name="Google Shape;1114;p75"/>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Develop plans for preventing and mitigating user harm caused by errors in your system.</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Follow the worksheet to document errors and user harms.</a:t>
            </a:r>
            <a:endParaRPr>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Write mitigation and prevention plans for each error.</a:t>
            </a:r>
            <a:endParaRPr>
              <a:solidFill>
                <a:srgbClr val="FFFFFF"/>
              </a:solidFill>
            </a:endParaRPr>
          </a:p>
        </p:txBody>
      </p:sp>
      <p:grpSp>
        <p:nvGrpSpPr>
          <p:cNvPr id="1115" name="Google Shape;1115;p75"/>
          <p:cNvGrpSpPr/>
          <p:nvPr/>
        </p:nvGrpSpPr>
        <p:grpSpPr>
          <a:xfrm>
            <a:off x="6942900" y="3484800"/>
            <a:ext cx="2048700" cy="1506300"/>
            <a:chOff x="6942900" y="3484800"/>
            <a:chExt cx="2048700" cy="1506300"/>
          </a:xfrm>
        </p:grpSpPr>
        <p:sp>
          <p:nvSpPr>
            <p:cNvPr id="1116" name="Google Shape;1116;p75"/>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5"/>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118" name="Google Shape;1118;p75"/>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Note that this and all remaining activities assume the whole group is focusing on one opportunity statement. Duplicate the activities as needed for any sub-groups.</a:t>
              </a:r>
              <a:endParaRPr sz="1000">
                <a:solidFill>
                  <a:srgbClr val="FFFFFF"/>
                </a:solidFill>
              </a:endParaRPr>
            </a:p>
          </p:txBody>
        </p:sp>
        <p:sp>
          <p:nvSpPr>
            <p:cNvPr id="1119" name="Google Shape;1119;p75"/>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23" name="Shape 1123"/>
        <p:cNvGrpSpPr/>
        <p:nvPr/>
      </p:nvGrpSpPr>
      <p:grpSpPr>
        <a:xfrm>
          <a:off x="0" y="0"/>
          <a:ext cx="0" cy="0"/>
          <a:chOff x="0" y="0"/>
          <a:chExt cx="0" cy="0"/>
        </a:xfrm>
      </p:grpSpPr>
      <p:sp>
        <p:nvSpPr>
          <p:cNvPr id="1124" name="Google Shape;1124;p76"/>
          <p:cNvSpPr txBox="1"/>
          <p:nvPr/>
        </p:nvSpPr>
        <p:spPr>
          <a:xfrm>
            <a:off x="502625" y="2194600"/>
            <a:ext cx="2622300" cy="1372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t>Follow the prompts on the slides below to identify harms that could be caused by use of your system: whether by explicit error, wrong predictions, or unintended or malicious usage.</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t/>
            </a:r>
            <a:endParaRPr sz="1000"/>
          </a:p>
        </p:txBody>
      </p:sp>
      <p:sp>
        <p:nvSpPr>
          <p:cNvPr id="1125" name="Google Shape;1125;p76"/>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What could go wrong?</a:t>
            </a:r>
            <a:endParaRPr b="1" sz="2500"/>
          </a:p>
        </p:txBody>
      </p:sp>
      <p:sp>
        <p:nvSpPr>
          <p:cNvPr id="1126" name="Google Shape;1126;p76"/>
          <p:cNvSpPr txBox="1"/>
          <p:nvPr/>
        </p:nvSpPr>
        <p:spPr>
          <a:xfrm>
            <a:off x="4397875" y="917350"/>
            <a:ext cx="3796500" cy="301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hlink"/>
                </a:solidFill>
                <a:hlinkClick r:id="rId3"/>
              </a:rPr>
              <a:t>Be accountable for your </a:t>
            </a:r>
            <a:r>
              <a:rPr b="1" lang="en" sz="1200" u="sng">
                <a:solidFill>
                  <a:schemeClr val="hlink"/>
                </a:solidFill>
                <a:hlinkClick r:id="rId4"/>
              </a:rPr>
              <a:t>errors</a:t>
            </a:r>
            <a:r>
              <a:rPr b="1" lang="en" sz="1200" u="sng">
                <a:solidFill>
                  <a:schemeClr val="hlink"/>
                </a:solidFill>
                <a:hlinkClick r:id="rId5"/>
              </a:rPr>
              <a:t> </a:t>
            </a:r>
            <a:br>
              <a:rPr b="1" lang="en" sz="1200">
                <a:solidFill>
                  <a:schemeClr val="dk1"/>
                </a:solidFill>
              </a:rPr>
            </a:br>
            <a:r>
              <a:rPr lang="en" sz="1200">
                <a:solidFill>
                  <a:schemeClr val="dk1"/>
                </a:solidFill>
              </a:rPr>
              <a:t>Understand the types of errors users might encounter and have a plan for resolving.</a:t>
            </a:r>
            <a:endParaRPr b="1"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 sz="1200" u="sng">
                <a:solidFill>
                  <a:schemeClr val="hlink"/>
                </a:solidFill>
                <a:hlinkClick r:id="rId6"/>
              </a:rPr>
              <a:t>Give control back to users when automation fails</a:t>
            </a:r>
            <a:br>
              <a:rPr b="1" lang="en" sz="1200">
                <a:solidFill>
                  <a:schemeClr val="dk1"/>
                </a:solidFill>
              </a:rPr>
            </a:br>
            <a:r>
              <a:rPr lang="en" sz="1200">
                <a:solidFill>
                  <a:schemeClr val="dk1"/>
                </a:solidFill>
              </a:rPr>
              <a:t>Give your users a way to move forward even when the system fails or offers poor quality output.</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 sz="1200" u="sng">
                <a:solidFill>
                  <a:schemeClr val="hlink"/>
                </a:solidFill>
                <a:hlinkClick r:id="rId7"/>
              </a:rPr>
              <a:t>Let users supervise automation</a:t>
            </a:r>
            <a:br>
              <a:rPr b="1" lang="en" sz="1200">
                <a:solidFill>
                  <a:schemeClr val="dk1"/>
                </a:solidFill>
              </a:rPr>
            </a:br>
            <a:r>
              <a:rPr lang="en" sz="1200">
                <a:solidFill>
                  <a:schemeClr val="dk1"/>
                </a:solidFill>
              </a:rPr>
              <a:t>Understand the types of errors users might encounter and have a plan for resolving.</a:t>
            </a:r>
            <a:endParaRPr b="1" sz="1200">
              <a:solidFill>
                <a:schemeClr val="dk1"/>
              </a:solidFill>
            </a:endParaRPr>
          </a:p>
          <a:p>
            <a:pPr indent="0" lvl="0" marL="0" rtl="0" algn="l">
              <a:lnSpc>
                <a:spcPct val="115000"/>
              </a:lnSpc>
              <a:spcBef>
                <a:spcPts val="600"/>
              </a:spcBef>
              <a:spcAft>
                <a:spcPts val="600"/>
              </a:spcAft>
              <a:buClr>
                <a:schemeClr val="dk1"/>
              </a:buClr>
              <a:buSzPts val="1100"/>
              <a:buFont typeface="Arial"/>
              <a:buNone/>
            </a:pPr>
            <a:r>
              <a:t/>
            </a:r>
            <a:endParaRPr sz="1200">
              <a:solidFill>
                <a:schemeClr val="dk1"/>
              </a:solidFill>
            </a:endParaRPr>
          </a:p>
        </p:txBody>
      </p:sp>
      <p:sp>
        <p:nvSpPr>
          <p:cNvPr id="1127" name="Google Shape;1127;p76"/>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Pattern c</a:t>
            </a:r>
            <a:r>
              <a:rPr b="1" lang="en" sz="800">
                <a:solidFill>
                  <a:schemeClr val="accent2"/>
                </a:solidFill>
              </a:rPr>
              <a:t>onsiderations</a:t>
            </a:r>
            <a:endParaRPr b="1" sz="800">
              <a:solidFill>
                <a:schemeClr val="accent2"/>
              </a:solidFill>
            </a:endParaRPr>
          </a:p>
        </p:txBody>
      </p:sp>
      <p:sp>
        <p:nvSpPr>
          <p:cNvPr id="1128" name="Google Shape;1128;p7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Errors audit</a:t>
            </a:r>
            <a:endParaRPr b="1" sz="1200">
              <a:solidFill>
                <a:schemeClr val="accent2"/>
              </a:solidFill>
            </a:endParaRPr>
          </a:p>
        </p:txBody>
      </p:sp>
      <p:sp>
        <p:nvSpPr>
          <p:cNvPr id="1129" name="Google Shape;1129;p76"/>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6"/>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131" name="Google Shape;1131;p76">
            <a:hlinkClick r:id="rId8"/>
          </p:cNvPr>
          <p:cNvSpPr/>
          <p:nvPr/>
        </p:nvSpPr>
        <p:spPr>
          <a:xfrm>
            <a:off x="598200" y="3660375"/>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support users when something goes wrong?</a:t>
            </a:r>
            <a:endParaRPr b="1" sz="1000">
              <a:solidFill>
                <a:schemeClr val="lt1"/>
              </a:solidFill>
            </a:endParaRPr>
          </a:p>
        </p:txBody>
      </p:sp>
      <p:pic>
        <p:nvPicPr>
          <p:cNvPr id="1132" name="Google Shape;1132;p76">
            <a:hlinkClick r:id="rId9"/>
          </p:cNvPr>
          <p:cNvPicPr preferRelativeResize="0"/>
          <p:nvPr/>
        </p:nvPicPr>
        <p:blipFill rotWithShape="1">
          <a:blip r:embed="rId10">
            <a:alphaModFix/>
          </a:blip>
          <a:srcRect b="0" l="0" r="0" t="0"/>
          <a:stretch/>
        </p:blipFill>
        <p:spPr>
          <a:xfrm>
            <a:off x="2466558" y="4080656"/>
            <a:ext cx="264899" cy="264899"/>
          </a:xfrm>
          <a:prstGeom prst="rect">
            <a:avLst/>
          </a:prstGeom>
          <a:noFill/>
          <a:ln>
            <a:noFill/>
          </a:ln>
          <a:effectLst>
            <a:outerShdw blurRad="114300" rotWithShape="0" algn="bl" dir="2760000" dist="47625">
              <a:srgbClr val="000000">
                <a:alpha val="29000"/>
              </a:srgbClr>
            </a:outerShdw>
          </a:effectLst>
        </p:spPr>
      </p:pic>
      <p:sp>
        <p:nvSpPr>
          <p:cNvPr id="1133" name="Google Shape;1133;p7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11">
                  <a:extLst>
                    <a:ext uri="{A12FA001-AC4F-418D-AE19-62706E023703}">
                      <ahyp:hlinkClr val="tx"/>
                    </a:ext>
                  </a:extLst>
                </a:hlinkClick>
              </a:rPr>
              <a:t>People + AI Guidebook</a:t>
            </a:r>
            <a:endParaRPr sz="1000">
              <a:solidFill>
                <a:srgbClr val="999999"/>
              </a:solidFill>
            </a:endParaRPr>
          </a:p>
        </p:txBody>
      </p:sp>
      <p:pic>
        <p:nvPicPr>
          <p:cNvPr id="1134" name="Google Shape;1134;p76">
            <a:hlinkClick r:id="rId12"/>
          </p:cNvPr>
          <p:cNvPicPr preferRelativeResize="0"/>
          <p:nvPr/>
        </p:nvPicPr>
        <p:blipFill>
          <a:blip r:embed="rId13">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38" name="Shape 1138"/>
        <p:cNvGrpSpPr/>
        <p:nvPr/>
      </p:nvGrpSpPr>
      <p:grpSpPr>
        <a:xfrm>
          <a:off x="0" y="0"/>
          <a:ext cx="0" cy="0"/>
          <a:chOff x="0" y="0"/>
          <a:chExt cx="0" cy="0"/>
        </a:xfrm>
      </p:grpSpPr>
      <p:sp>
        <p:nvSpPr>
          <p:cNvPr id="1139" name="Google Shape;1139;p77"/>
          <p:cNvSpPr txBox="1"/>
          <p:nvPr/>
        </p:nvSpPr>
        <p:spPr>
          <a:xfrm>
            <a:off x="1638900" y="1078825"/>
            <a:ext cx="5038800" cy="578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None/>
            </a:pPr>
            <a:r>
              <a:rPr b="1" lang="en" sz="2000"/>
              <a:t>System</a:t>
            </a:r>
            <a:r>
              <a:rPr b="1" lang="en" sz="2000"/>
              <a:t>’s answer doesn’t fit the context.</a:t>
            </a:r>
            <a:endParaRPr b="1" sz="2000"/>
          </a:p>
        </p:txBody>
      </p:sp>
      <p:sp>
        <p:nvSpPr>
          <p:cNvPr id="1140" name="Google Shape;1140;p77"/>
          <p:cNvSpPr txBox="1"/>
          <p:nvPr/>
        </p:nvSpPr>
        <p:spPr>
          <a:xfrm>
            <a:off x="607688" y="1445582"/>
            <a:ext cx="733500" cy="293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800">
                <a:solidFill>
                  <a:srgbClr val="999999"/>
                </a:solidFill>
              </a:rPr>
              <a:t>Too vague</a:t>
            </a:r>
            <a:endParaRPr b="1" sz="800">
              <a:solidFill>
                <a:srgbClr val="999999"/>
              </a:solidFill>
            </a:endParaRPr>
          </a:p>
        </p:txBody>
      </p:sp>
      <p:sp>
        <p:nvSpPr>
          <p:cNvPr id="1141" name="Google Shape;1141;p77"/>
          <p:cNvSpPr txBox="1"/>
          <p:nvPr/>
        </p:nvSpPr>
        <p:spPr>
          <a:xfrm>
            <a:off x="821725" y="1040871"/>
            <a:ext cx="305400" cy="404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600">
                <a:solidFill>
                  <a:srgbClr val="DD7E6B"/>
                </a:solidFill>
              </a:rPr>
              <a:t>✖</a:t>
            </a:r>
            <a:endParaRPr sz="2600">
              <a:solidFill>
                <a:srgbClr val="DD7E6B"/>
              </a:solidFill>
            </a:endParaRPr>
          </a:p>
        </p:txBody>
      </p:sp>
      <p:sp>
        <p:nvSpPr>
          <p:cNvPr id="1142" name="Google Shape;1142;p77"/>
          <p:cNvSpPr txBox="1"/>
          <p:nvPr/>
        </p:nvSpPr>
        <p:spPr>
          <a:xfrm>
            <a:off x="1638900" y="2234872"/>
            <a:ext cx="5432700" cy="828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None/>
            </a:pPr>
            <a:r>
              <a:rPr b="1" lang="en" sz="2000"/>
              <a:t>Misunderstands speech due to accent and </a:t>
            </a:r>
            <a:r>
              <a:rPr b="1" lang="en" sz="2000"/>
              <a:t>environmental</a:t>
            </a:r>
            <a:r>
              <a:rPr b="1" lang="en" sz="2000"/>
              <a:t> noise.</a:t>
            </a:r>
            <a:endParaRPr b="1" sz="2000"/>
          </a:p>
        </p:txBody>
      </p:sp>
      <p:sp>
        <p:nvSpPr>
          <p:cNvPr id="1143" name="Google Shape;1143;p77"/>
          <p:cNvSpPr txBox="1"/>
          <p:nvPr/>
        </p:nvSpPr>
        <p:spPr>
          <a:xfrm>
            <a:off x="607688" y="2601600"/>
            <a:ext cx="733500" cy="293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800">
                <a:solidFill>
                  <a:srgbClr val="999999"/>
                </a:solidFill>
              </a:rPr>
              <a:t>Just right</a:t>
            </a:r>
            <a:endParaRPr b="1" sz="800">
              <a:solidFill>
                <a:srgbClr val="999999"/>
              </a:solidFill>
            </a:endParaRPr>
          </a:p>
        </p:txBody>
      </p:sp>
      <p:sp>
        <p:nvSpPr>
          <p:cNvPr id="1144" name="Google Shape;1144;p77"/>
          <p:cNvSpPr txBox="1"/>
          <p:nvPr/>
        </p:nvSpPr>
        <p:spPr>
          <a:xfrm>
            <a:off x="821718" y="2196914"/>
            <a:ext cx="305400" cy="404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600">
                <a:solidFill>
                  <a:srgbClr val="93C47D"/>
                </a:solidFill>
              </a:rPr>
              <a:t>✔︎</a:t>
            </a:r>
            <a:endParaRPr sz="2600"/>
          </a:p>
        </p:txBody>
      </p:sp>
      <p:sp>
        <p:nvSpPr>
          <p:cNvPr id="1145" name="Google Shape;1145;p77"/>
          <p:cNvSpPr txBox="1"/>
          <p:nvPr/>
        </p:nvSpPr>
        <p:spPr>
          <a:xfrm>
            <a:off x="1638900" y="3516024"/>
            <a:ext cx="4804800" cy="828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600"/>
              </a:spcAft>
              <a:buNone/>
            </a:pPr>
            <a:r>
              <a:rPr b="1" lang="en" sz="2000"/>
              <a:t>Doesn’t know when garbage day is for one block in my </a:t>
            </a:r>
            <a:r>
              <a:rPr b="1" lang="en" sz="2000"/>
              <a:t>neighborhood</a:t>
            </a:r>
            <a:endParaRPr b="1" sz="2000"/>
          </a:p>
        </p:txBody>
      </p:sp>
      <p:sp>
        <p:nvSpPr>
          <p:cNvPr id="1146" name="Google Shape;1146;p77"/>
          <p:cNvSpPr txBox="1"/>
          <p:nvPr/>
        </p:nvSpPr>
        <p:spPr>
          <a:xfrm>
            <a:off x="489925" y="3887541"/>
            <a:ext cx="969000" cy="293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800">
                <a:solidFill>
                  <a:srgbClr val="999999"/>
                </a:solidFill>
              </a:rPr>
              <a:t>Too specific</a:t>
            </a:r>
            <a:endParaRPr b="1" sz="800">
              <a:solidFill>
                <a:srgbClr val="999999"/>
              </a:solidFill>
            </a:endParaRPr>
          </a:p>
        </p:txBody>
      </p:sp>
      <p:sp>
        <p:nvSpPr>
          <p:cNvPr id="1147" name="Google Shape;1147;p77"/>
          <p:cNvSpPr txBox="1"/>
          <p:nvPr/>
        </p:nvSpPr>
        <p:spPr>
          <a:xfrm>
            <a:off x="821725" y="3482846"/>
            <a:ext cx="305400" cy="404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600">
                <a:solidFill>
                  <a:srgbClr val="DD7E6B"/>
                </a:solidFill>
              </a:rPr>
              <a:t>✖</a:t>
            </a:r>
            <a:endParaRPr sz="2600">
              <a:solidFill>
                <a:srgbClr val="DD7E6B"/>
              </a:solidFill>
            </a:endParaRPr>
          </a:p>
        </p:txBody>
      </p:sp>
      <p:sp>
        <p:nvSpPr>
          <p:cNvPr id="1148" name="Google Shape;1148;p77"/>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7"/>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150" name="Google Shape;1150;p77"/>
          <p:cNvSpPr txBox="1"/>
          <p:nvPr/>
        </p:nvSpPr>
        <p:spPr>
          <a:xfrm>
            <a:off x="513851" y="442225"/>
            <a:ext cx="4256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Describe errors at the right level</a:t>
            </a:r>
            <a:endParaRPr b="1" sz="1200">
              <a:solidFill>
                <a:schemeClr val="accent2"/>
              </a:solidFill>
            </a:endParaRPr>
          </a:p>
        </p:txBody>
      </p:sp>
      <p:sp>
        <p:nvSpPr>
          <p:cNvPr id="1151" name="Google Shape;1151;p7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152" name="Google Shape;1152;p7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7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158" name="Google Shape;1158;p7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159" name="Google Shape;1159;p78"/>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Errors</a:t>
            </a:r>
            <a:r>
              <a:rPr b="1" lang="en" sz="1200">
                <a:solidFill>
                  <a:schemeClr val="accent2"/>
                </a:solidFill>
              </a:rPr>
              <a:t> audit</a:t>
            </a:r>
            <a:endParaRPr b="1" sz="1200">
              <a:solidFill>
                <a:schemeClr val="accent2"/>
              </a:solidFill>
            </a:endParaRPr>
          </a:p>
        </p:txBody>
      </p:sp>
      <p:sp>
        <p:nvSpPr>
          <p:cNvPr id="1160" name="Google Shape;1160;p78"/>
          <p:cNvSpPr txBox="1"/>
          <p:nvPr/>
        </p:nvSpPr>
        <p:spPr>
          <a:xfrm>
            <a:off x="525175" y="1569125"/>
            <a:ext cx="2260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Example: System misunderstands speech due to accent and environmental noise.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1" name="Google Shape;1161;p78"/>
          <p:cNvSpPr txBox="1"/>
          <p:nvPr/>
        </p:nvSpPr>
        <p:spPr>
          <a:xfrm>
            <a:off x="5251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2" name="Google Shape;1162;p78"/>
          <p:cNvSpPr txBox="1"/>
          <p:nvPr/>
        </p:nvSpPr>
        <p:spPr>
          <a:xfrm>
            <a:off x="5251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3" name="Google Shape;1163;p78"/>
          <p:cNvSpPr txBox="1"/>
          <p:nvPr/>
        </p:nvSpPr>
        <p:spPr>
          <a:xfrm>
            <a:off x="5251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4" name="Google Shape;1164;p78"/>
          <p:cNvSpPr txBox="1"/>
          <p:nvPr/>
        </p:nvSpPr>
        <p:spPr>
          <a:xfrm>
            <a:off x="619742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Time/Hassle/Financial/Safety/Etc</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5" name="Google Shape;1165;p78"/>
          <p:cNvSpPr txBox="1"/>
          <p:nvPr/>
        </p:nvSpPr>
        <p:spPr>
          <a:xfrm>
            <a:off x="619742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a:t>
            </a:r>
            <a:r>
              <a:rPr lang="en" sz="1000">
                <a:solidFill>
                  <a:schemeClr val="dk1"/>
                </a:solidFill>
              </a:rPr>
              <a:t>onsequence(s)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6" name="Google Shape;1166;p78"/>
          <p:cNvSpPr txBox="1"/>
          <p:nvPr/>
        </p:nvSpPr>
        <p:spPr>
          <a:xfrm>
            <a:off x="619742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a:t>
            </a:r>
            <a:r>
              <a:rPr lang="en" sz="1000">
                <a:solidFill>
                  <a:schemeClr val="dk1"/>
                </a:solidFill>
              </a:rPr>
              <a:t>onsequence(s)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7" name="Google Shape;1167;p78"/>
          <p:cNvSpPr txBox="1"/>
          <p:nvPr/>
        </p:nvSpPr>
        <p:spPr>
          <a:xfrm>
            <a:off x="619742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a:t>
            </a:r>
            <a:r>
              <a:rPr lang="en" sz="1000">
                <a:solidFill>
                  <a:schemeClr val="dk1"/>
                </a:solidFill>
              </a:rPr>
              <a:t>onsequence(s)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68" name="Google Shape;1168;p78"/>
          <p:cNvSpPr txBox="1"/>
          <p:nvPr/>
        </p:nvSpPr>
        <p:spPr>
          <a:xfrm>
            <a:off x="52517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error(s) can occur during</a:t>
            </a:r>
            <a:br>
              <a:rPr b="1" lang="en" sz="1000"/>
            </a:br>
            <a:r>
              <a:rPr b="1" lang="en" sz="1000"/>
              <a:t>this critical moment</a:t>
            </a:r>
            <a:r>
              <a:rPr b="1" lang="en" sz="1000"/>
              <a:t>?</a:t>
            </a:r>
            <a:endParaRPr b="1" sz="1000"/>
          </a:p>
        </p:txBody>
      </p:sp>
      <p:sp>
        <p:nvSpPr>
          <p:cNvPr id="1169" name="Google Shape;1169;p78"/>
          <p:cNvSpPr txBox="1"/>
          <p:nvPr/>
        </p:nvSpPr>
        <p:spPr>
          <a:xfrm>
            <a:off x="6197425" y="861453"/>
            <a:ext cx="2260500" cy="4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is the harm caused?</a:t>
            </a:r>
            <a:br>
              <a:rPr b="1" lang="en" sz="1000"/>
            </a:br>
            <a:endParaRPr sz="800"/>
          </a:p>
        </p:txBody>
      </p:sp>
      <p:sp>
        <p:nvSpPr>
          <p:cNvPr id="1170" name="Google Shape;1170;p7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a:t>
            </a:r>
            <a:r>
              <a:rPr b="1" lang="en" sz="1600">
                <a:solidFill>
                  <a:srgbClr val="FFFFFF"/>
                </a:solidFill>
              </a:rPr>
              <a:t>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172" name="Google Shape;1172;p78"/>
          <p:cNvGrpSpPr/>
          <p:nvPr/>
        </p:nvGrpSpPr>
        <p:grpSpPr>
          <a:xfrm>
            <a:off x="8342666" y="184147"/>
            <a:ext cx="204348" cy="204348"/>
            <a:chOff x="710803" y="4142223"/>
            <a:chExt cx="329700" cy="329700"/>
          </a:xfrm>
        </p:grpSpPr>
        <p:sp>
          <p:nvSpPr>
            <p:cNvPr id="1173" name="Google Shape;1173;p7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174" name="Google Shape;1174;p78"/>
            <p:cNvGrpSpPr/>
            <p:nvPr/>
          </p:nvGrpSpPr>
          <p:grpSpPr>
            <a:xfrm>
              <a:off x="840400" y="4191349"/>
              <a:ext cx="128261" cy="155689"/>
              <a:chOff x="816561" y="4165464"/>
              <a:chExt cx="128261" cy="155689"/>
            </a:xfrm>
          </p:grpSpPr>
          <p:sp>
            <p:nvSpPr>
              <p:cNvPr id="1175" name="Google Shape;1175;p7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176" name="Google Shape;1176;p7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177" name="Google Shape;1177;p7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sp>
        <p:nvSpPr>
          <p:cNvPr id="1178" name="Google Shape;1178;p78"/>
          <p:cNvSpPr txBox="1"/>
          <p:nvPr/>
        </p:nvSpPr>
        <p:spPr>
          <a:xfrm>
            <a:off x="3084725" y="1569125"/>
            <a:ext cx="22713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All/Novice/Expert/Underserved/Etc</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79" name="Google Shape;1179;p78"/>
          <p:cNvSpPr txBox="1"/>
          <p:nvPr/>
        </p:nvSpPr>
        <p:spPr>
          <a:xfrm>
            <a:off x="3084725" y="2343292"/>
            <a:ext cx="22713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All/Novice/Expert/Underserved/Etc</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80" name="Google Shape;1180;p78"/>
          <p:cNvSpPr txBox="1"/>
          <p:nvPr/>
        </p:nvSpPr>
        <p:spPr>
          <a:xfrm>
            <a:off x="3084725" y="3117458"/>
            <a:ext cx="22713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All/Novice/Expert/Underserved/Etc</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81" name="Google Shape;1181;p78"/>
          <p:cNvSpPr txBox="1"/>
          <p:nvPr/>
        </p:nvSpPr>
        <p:spPr>
          <a:xfrm>
            <a:off x="3084725" y="3891625"/>
            <a:ext cx="22713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All/Novice/Expert/Underserved/Etc</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82" name="Google Shape;1182;p78"/>
          <p:cNvSpPr txBox="1"/>
          <p:nvPr/>
        </p:nvSpPr>
        <p:spPr>
          <a:xfrm>
            <a:off x="308472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user groups are impacted by the error?</a:t>
            </a:r>
            <a:endParaRPr b="1" sz="1000"/>
          </a:p>
        </p:txBody>
      </p:sp>
      <p:grpSp>
        <p:nvGrpSpPr>
          <p:cNvPr id="1183" name="Google Shape;1183;p78"/>
          <p:cNvGrpSpPr/>
          <p:nvPr/>
        </p:nvGrpSpPr>
        <p:grpSpPr>
          <a:xfrm>
            <a:off x="6942900" y="3484800"/>
            <a:ext cx="2048700" cy="1506300"/>
            <a:chOff x="6942900" y="3484800"/>
            <a:chExt cx="2048700" cy="1506300"/>
          </a:xfrm>
        </p:grpSpPr>
        <p:sp>
          <p:nvSpPr>
            <p:cNvPr id="1184" name="Google Shape;1184;p78"/>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8"/>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186" name="Google Shape;1186;p78"/>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Consider giving each participant one row to work in and then share back to the rest of the group.</a:t>
              </a:r>
              <a:endParaRPr sz="1000">
                <a:solidFill>
                  <a:srgbClr val="FFFFFF"/>
                </a:solidFill>
              </a:endParaRPr>
            </a:p>
          </p:txBody>
        </p:sp>
        <p:sp>
          <p:nvSpPr>
            <p:cNvPr id="1187" name="Google Shape;1187;p78"/>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7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193" name="Google Shape;1193;p7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194" name="Google Shape;1194;p79"/>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Errors</a:t>
            </a:r>
            <a:r>
              <a:rPr b="1" lang="en" sz="1200">
                <a:solidFill>
                  <a:schemeClr val="accent2"/>
                </a:solidFill>
              </a:rPr>
              <a:t> audit</a:t>
            </a:r>
            <a:endParaRPr b="1" sz="1200">
              <a:solidFill>
                <a:schemeClr val="accent2"/>
              </a:solidFill>
            </a:endParaRPr>
          </a:p>
        </p:txBody>
      </p:sp>
      <p:sp>
        <p:nvSpPr>
          <p:cNvPr id="1195" name="Google Shape;1195;p79"/>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Prevention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96" name="Google Shape;1196;p79"/>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Prevention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97" name="Google Shape;1197;p79"/>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Prevention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98" name="Google Shape;1198;p79"/>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Prevention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199" name="Google Shape;1199;p79"/>
          <p:cNvSpPr txBox="1"/>
          <p:nvPr/>
        </p:nvSpPr>
        <p:spPr>
          <a:xfrm>
            <a:off x="56442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Recovery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00" name="Google Shape;1200;p79"/>
          <p:cNvSpPr txBox="1"/>
          <p:nvPr/>
        </p:nvSpPr>
        <p:spPr>
          <a:xfrm>
            <a:off x="56442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Recovery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01" name="Google Shape;1201;p79"/>
          <p:cNvSpPr txBox="1"/>
          <p:nvPr/>
        </p:nvSpPr>
        <p:spPr>
          <a:xfrm>
            <a:off x="56442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Recovery plan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02" name="Google Shape;1202;p79"/>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rPr>
              <a:t>How do we prevent this error from happening?</a:t>
            </a:r>
            <a:endParaRPr b="1" sz="1000"/>
          </a:p>
        </p:txBody>
      </p:sp>
      <p:sp>
        <p:nvSpPr>
          <p:cNvPr id="1203" name="Google Shape;1203;p7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205" name="Google Shape;1205;p79"/>
          <p:cNvGrpSpPr/>
          <p:nvPr/>
        </p:nvGrpSpPr>
        <p:grpSpPr>
          <a:xfrm>
            <a:off x="8342666" y="184147"/>
            <a:ext cx="204348" cy="204348"/>
            <a:chOff x="710803" y="4142223"/>
            <a:chExt cx="329700" cy="329700"/>
          </a:xfrm>
        </p:grpSpPr>
        <p:sp>
          <p:nvSpPr>
            <p:cNvPr id="1206" name="Google Shape;1206;p7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207" name="Google Shape;1207;p79"/>
            <p:cNvGrpSpPr/>
            <p:nvPr/>
          </p:nvGrpSpPr>
          <p:grpSpPr>
            <a:xfrm>
              <a:off x="840400" y="4191349"/>
              <a:ext cx="128261" cy="155689"/>
              <a:chOff x="816561" y="4165464"/>
              <a:chExt cx="128261" cy="155689"/>
            </a:xfrm>
          </p:grpSpPr>
          <p:sp>
            <p:nvSpPr>
              <p:cNvPr id="1208" name="Google Shape;1208;p7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209" name="Google Shape;1209;p7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210" name="Google Shape;1210;p7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sp>
        <p:nvSpPr>
          <p:cNvPr id="1211" name="Google Shape;1211;p79"/>
          <p:cNvSpPr txBox="1"/>
          <p:nvPr/>
        </p:nvSpPr>
        <p:spPr>
          <a:xfrm>
            <a:off x="564427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do we do when (not if) it does occur?</a:t>
            </a:r>
            <a:endParaRPr b="1" sz="1000"/>
          </a:p>
        </p:txBody>
      </p:sp>
      <p:sp>
        <p:nvSpPr>
          <p:cNvPr id="1212" name="Google Shape;1212;p79"/>
          <p:cNvSpPr txBox="1"/>
          <p:nvPr/>
        </p:nvSpPr>
        <p:spPr>
          <a:xfrm>
            <a:off x="564427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Recovery plan</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13" name="Google Shape;1213;p79"/>
          <p:cNvSpPr txBox="1"/>
          <p:nvPr/>
        </p:nvSpPr>
        <p:spPr>
          <a:xfrm>
            <a:off x="525175"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14" name="Google Shape;1214;p79"/>
          <p:cNvSpPr txBox="1"/>
          <p:nvPr/>
        </p:nvSpPr>
        <p:spPr>
          <a:xfrm>
            <a:off x="5251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15" name="Google Shape;1215;p79"/>
          <p:cNvSpPr txBox="1"/>
          <p:nvPr/>
        </p:nvSpPr>
        <p:spPr>
          <a:xfrm>
            <a:off x="5251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16" name="Google Shape;1216;p79"/>
          <p:cNvSpPr txBox="1"/>
          <p:nvPr/>
        </p:nvSpPr>
        <p:spPr>
          <a:xfrm>
            <a:off x="5251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Error</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217" name="Google Shape;1217;p79"/>
          <p:cNvSpPr txBox="1"/>
          <p:nvPr/>
        </p:nvSpPr>
        <p:spPr>
          <a:xfrm>
            <a:off x="52517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What error(s) can occur during</a:t>
            </a:r>
            <a:br>
              <a:rPr b="1" lang="en" sz="1000"/>
            </a:br>
            <a:r>
              <a:rPr b="1" lang="en" sz="1000"/>
              <a:t>this moment?</a:t>
            </a:r>
            <a:br>
              <a:rPr b="1" lang="en" sz="1000"/>
            </a:br>
            <a:r>
              <a:rPr lang="en" sz="800"/>
              <a:t>Copy/paste these from previous slide</a:t>
            </a:r>
            <a:endParaRPr sz="8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21" name="Shape 1221"/>
        <p:cNvGrpSpPr/>
        <p:nvPr/>
      </p:nvGrpSpPr>
      <p:grpSpPr>
        <a:xfrm>
          <a:off x="0" y="0"/>
          <a:ext cx="0" cy="0"/>
          <a:chOff x="0" y="0"/>
          <a:chExt cx="0" cy="0"/>
        </a:xfrm>
      </p:grpSpPr>
      <p:sp>
        <p:nvSpPr>
          <p:cNvPr id="1222" name="Google Shape;1222;p80"/>
          <p:cNvSpPr txBox="1"/>
          <p:nvPr/>
        </p:nvSpPr>
        <p:spPr>
          <a:xfrm>
            <a:off x="502625" y="21946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t>On the following slide(s), write a holistic plan for addressing each of the errors you listed out above. Consolidate and synthesize as needed.</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Duplicate the slide for as many errors as you want to document.</a:t>
            </a:r>
            <a:endParaRPr sz="1000"/>
          </a:p>
        </p:txBody>
      </p:sp>
      <p:sp>
        <p:nvSpPr>
          <p:cNvPr id="1223" name="Google Shape;1223;p80"/>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Put it all together</a:t>
            </a:r>
            <a:endParaRPr b="1" sz="2500"/>
          </a:p>
        </p:txBody>
      </p:sp>
      <p:sp>
        <p:nvSpPr>
          <p:cNvPr id="1224" name="Google Shape;1224;p80"/>
          <p:cNvSpPr txBox="1"/>
          <p:nvPr/>
        </p:nvSpPr>
        <p:spPr>
          <a:xfrm>
            <a:off x="4397875" y="917350"/>
            <a:ext cx="3796500" cy="40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rPr>
              <a:t>Broken automation</a:t>
            </a:r>
            <a:br>
              <a:rPr b="1" lang="en" sz="1100">
                <a:solidFill>
                  <a:schemeClr val="dk1"/>
                </a:solidFill>
              </a:rPr>
            </a:br>
            <a:r>
              <a:rPr lang="en" sz="1100">
                <a:solidFill>
                  <a:schemeClr val="dk1"/>
                </a:solidFill>
              </a:rPr>
              <a:t>Automation that fails costs users time, hassle, and unplanned working time. In high confidence scenarios that fail anyway, we’ll provide users with system credit for lost time.</a:t>
            </a:r>
            <a:endParaRPr sz="11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 sz="1100">
                <a:solidFill>
                  <a:schemeClr val="dk1"/>
                </a:solidFill>
              </a:rPr>
              <a:t>Bad recommendations</a:t>
            </a:r>
            <a:br>
              <a:rPr b="1" lang="en" sz="1100">
                <a:solidFill>
                  <a:schemeClr val="dk1"/>
                </a:solidFill>
              </a:rPr>
            </a:br>
            <a:r>
              <a:rPr lang="en" sz="1100">
                <a:solidFill>
                  <a:schemeClr val="dk1"/>
                </a:solidFill>
              </a:rPr>
              <a:t>In business settings, adopting a bad recommendation causes lost reputation and trust by colleagues and/or clients. We’ll make sure all recommendations are reversible to correct any issues they might cause.</a:t>
            </a:r>
            <a:endParaRPr sz="11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600"/>
              </a:spcBef>
              <a:spcAft>
                <a:spcPts val="600"/>
              </a:spcAft>
              <a:buClr>
                <a:schemeClr val="dk1"/>
              </a:buClr>
              <a:buSzPts val="1100"/>
              <a:buFont typeface="Arial"/>
              <a:buNone/>
            </a:pPr>
            <a:r>
              <a:rPr b="1" lang="en" sz="1100">
                <a:solidFill>
                  <a:schemeClr val="dk1"/>
                </a:solidFill>
              </a:rPr>
              <a:t>Misidentification</a:t>
            </a:r>
            <a:br>
              <a:rPr b="1" lang="en" sz="1100">
                <a:solidFill>
                  <a:schemeClr val="dk1"/>
                </a:solidFill>
              </a:rPr>
            </a:br>
            <a:r>
              <a:rPr lang="en" sz="1100">
                <a:solidFill>
                  <a:schemeClr val="dk1"/>
                </a:solidFill>
              </a:rPr>
              <a:t>Classifying users can fail by singling out some individuals or letting others fall through the cracks. We’ll have accountable humans there to address case by case issues when the system fails.</a:t>
            </a:r>
            <a:endParaRPr sz="1100">
              <a:solidFill>
                <a:schemeClr val="dk1"/>
              </a:solidFill>
            </a:endParaRPr>
          </a:p>
        </p:txBody>
      </p:sp>
      <p:sp>
        <p:nvSpPr>
          <p:cNvPr id="1225" name="Google Shape;1225;p80"/>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Examples</a:t>
            </a:r>
            <a:endParaRPr b="1" sz="800">
              <a:solidFill>
                <a:schemeClr val="accent2"/>
              </a:solidFill>
            </a:endParaRPr>
          </a:p>
        </p:txBody>
      </p:sp>
      <p:sp>
        <p:nvSpPr>
          <p:cNvPr id="1226" name="Google Shape;1226;p8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Errors</a:t>
            </a:r>
            <a:r>
              <a:rPr b="1" lang="en" sz="1200">
                <a:solidFill>
                  <a:schemeClr val="accent2"/>
                </a:solidFill>
              </a:rPr>
              <a:t> audit</a:t>
            </a:r>
            <a:endParaRPr b="1" sz="1200">
              <a:solidFill>
                <a:schemeClr val="accent2"/>
              </a:solidFill>
            </a:endParaRPr>
          </a:p>
        </p:txBody>
      </p:sp>
      <p:sp>
        <p:nvSpPr>
          <p:cNvPr id="1227" name="Google Shape;1227;p8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229" name="Google Shape;1229;p8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230" name="Google Shape;1230;p8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81"/>
          <p:cNvSpPr txBox="1"/>
          <p:nvPr/>
        </p:nvSpPr>
        <p:spPr>
          <a:xfrm>
            <a:off x="502625" y="917350"/>
            <a:ext cx="7398600" cy="364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In </a:t>
            </a:r>
            <a:r>
              <a:rPr lang="en" sz="2400">
                <a:solidFill>
                  <a:schemeClr val="accent2"/>
                </a:solidFill>
              </a:rPr>
              <a:t>{critical product moment}</a:t>
            </a:r>
            <a:r>
              <a:rPr lang="en" sz="2400"/>
              <a:t>, </a:t>
            </a:r>
            <a:r>
              <a:rPr lang="en" sz="2400">
                <a:solidFill>
                  <a:schemeClr val="accent2"/>
                </a:solidFill>
              </a:rPr>
              <a:t>{specific error}</a:t>
            </a:r>
            <a:r>
              <a:rPr lang="en" sz="2400"/>
              <a:t> can impact </a:t>
            </a:r>
            <a:r>
              <a:rPr lang="en" sz="2400">
                <a:solidFill>
                  <a:schemeClr val="accent2"/>
                </a:solidFill>
              </a:rPr>
              <a:t>{impacted user group}</a:t>
            </a:r>
            <a:r>
              <a:rPr lang="en" sz="2400"/>
              <a:t>.</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rPr lang="en" sz="2400"/>
              <a:t>To prevent this error, we will </a:t>
            </a:r>
            <a:r>
              <a:rPr lang="en" sz="2400">
                <a:solidFill>
                  <a:schemeClr val="accent2"/>
                </a:solidFill>
              </a:rPr>
              <a:t>{error prevention strategy}</a:t>
            </a:r>
            <a:r>
              <a:rPr lang="en" sz="2400"/>
              <a:t>. When the error does occur, we will help our users by </a:t>
            </a:r>
            <a:r>
              <a:rPr lang="en" sz="2400">
                <a:solidFill>
                  <a:schemeClr val="accent2"/>
                </a:solidFill>
              </a:rPr>
              <a:t>{error recovery strategy}</a:t>
            </a:r>
            <a:r>
              <a:rPr lang="en" sz="2400"/>
              <a:t>.</a:t>
            </a:r>
            <a:endParaRPr sz="2400"/>
          </a:p>
        </p:txBody>
      </p:sp>
      <p:sp>
        <p:nvSpPr>
          <p:cNvPr id="1236" name="Google Shape;1236;p81"/>
          <p:cNvSpPr txBox="1"/>
          <p:nvPr/>
        </p:nvSpPr>
        <p:spPr>
          <a:xfrm>
            <a:off x="513847" y="442225"/>
            <a:ext cx="31680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Errors</a:t>
            </a:r>
            <a:r>
              <a:rPr b="1" lang="en" sz="1200">
                <a:solidFill>
                  <a:schemeClr val="accent2"/>
                </a:solidFill>
              </a:rPr>
              <a:t> mitigation plan</a:t>
            </a:r>
            <a:endParaRPr b="1" sz="1200">
              <a:solidFill>
                <a:schemeClr val="accent2"/>
              </a:solidFill>
            </a:endParaRPr>
          </a:p>
        </p:txBody>
      </p:sp>
      <p:sp>
        <p:nvSpPr>
          <p:cNvPr id="1237" name="Google Shape;1237;p8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239" name="Google Shape;1239;p81"/>
          <p:cNvGrpSpPr/>
          <p:nvPr/>
        </p:nvGrpSpPr>
        <p:grpSpPr>
          <a:xfrm>
            <a:off x="8342666" y="184147"/>
            <a:ext cx="204348" cy="204348"/>
            <a:chOff x="710803" y="4142223"/>
            <a:chExt cx="329700" cy="329700"/>
          </a:xfrm>
        </p:grpSpPr>
        <p:sp>
          <p:nvSpPr>
            <p:cNvPr id="1240" name="Google Shape;1240;p8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1" name="Google Shape;1241;p81"/>
            <p:cNvGrpSpPr/>
            <p:nvPr/>
          </p:nvGrpSpPr>
          <p:grpSpPr>
            <a:xfrm>
              <a:off x="840400" y="4191349"/>
              <a:ext cx="128261" cy="155689"/>
              <a:chOff x="816561" y="4165464"/>
              <a:chExt cx="128261" cy="155689"/>
            </a:xfrm>
          </p:grpSpPr>
          <p:sp>
            <p:nvSpPr>
              <p:cNvPr id="1242" name="Google Shape;1242;p8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243" name="Google Shape;1243;p8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45" name="Google Shape;1245;p8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246" name="Google Shape;1246;p8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80" name="Google Shape;180;p1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81" name="Google Shape;181;p19"/>
          <p:cNvSpPr txBox="1"/>
          <p:nvPr/>
        </p:nvSpPr>
        <p:spPr>
          <a:xfrm>
            <a:off x="525175" y="1156096"/>
            <a:ext cx="3796500" cy="30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accent2"/>
                </a:solidFill>
              </a:rPr>
              <a:t>9:00</a:t>
            </a:r>
            <a:r>
              <a:rPr lang="en" sz="1200"/>
              <a:t>	Arrival &amp; introduction</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9:30</a:t>
            </a:r>
            <a:r>
              <a:rPr lang="en" sz="1200"/>
              <a:t>	</a:t>
            </a:r>
            <a:r>
              <a:rPr lang="en" sz="1200">
                <a:solidFill>
                  <a:schemeClr val="dk1"/>
                </a:solidFill>
              </a:rPr>
              <a:t>Explainability case studies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10:30</a:t>
            </a:r>
            <a:r>
              <a:rPr b="1" lang="en" sz="1200">
                <a:solidFill>
                  <a:srgbClr val="310487"/>
                </a:solidFill>
              </a:rPr>
              <a:t>	</a:t>
            </a:r>
            <a:r>
              <a:rPr b="1" lang="en" sz="1200">
                <a:solidFill>
                  <a:schemeClr val="dk1"/>
                </a:solidFill>
              </a:rPr>
              <a:t>Break</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10:45</a:t>
            </a:r>
            <a:r>
              <a:rPr b="1" lang="en" sz="1200">
                <a:solidFill>
                  <a:srgbClr val="310487"/>
                </a:solidFill>
              </a:rPr>
              <a:t>	</a:t>
            </a:r>
            <a:r>
              <a:rPr lang="en" sz="1200">
                <a:solidFill>
                  <a:schemeClr val="dk1"/>
                </a:solidFill>
              </a:rPr>
              <a:t>Critical moment introduction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000">
                <a:solidFill>
                  <a:schemeClr val="accent2"/>
                </a:solidFill>
              </a:rPr>
              <a:t>11:05</a:t>
            </a:r>
            <a:r>
              <a:rPr b="1" lang="en" sz="1200">
                <a:solidFill>
                  <a:srgbClr val="310487"/>
                </a:solidFill>
              </a:rPr>
              <a:t>	</a:t>
            </a:r>
            <a:r>
              <a:rPr lang="en" sz="1200">
                <a:solidFill>
                  <a:schemeClr val="dk1"/>
                </a:solidFill>
              </a:rPr>
              <a:t>Map guiding questions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b="1" sz="1650">
              <a:solidFill>
                <a:schemeClr val="dk1"/>
              </a:solidFill>
            </a:endParaRPr>
          </a:p>
        </p:txBody>
      </p:sp>
      <p:sp>
        <p:nvSpPr>
          <p:cNvPr id="182" name="Google Shape;182;p19"/>
          <p:cNvSpPr txBox="1"/>
          <p:nvPr/>
        </p:nvSpPr>
        <p:spPr>
          <a:xfrm>
            <a:off x="4321675" y="1156096"/>
            <a:ext cx="3796500" cy="30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accent2"/>
                </a:solidFill>
              </a:rPr>
              <a:t>11:25</a:t>
            </a:r>
            <a:r>
              <a:rPr lang="en" sz="1200">
                <a:solidFill>
                  <a:schemeClr val="dk1"/>
                </a:solidFill>
              </a:rPr>
              <a:t>	Write opportunity statements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000">
              <a:solidFill>
                <a:schemeClr val="accent2"/>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accent2"/>
                </a:solidFill>
              </a:rPr>
              <a:t>12:00</a:t>
            </a:r>
            <a:r>
              <a:rPr b="1" lang="en" sz="1200">
                <a:solidFill>
                  <a:srgbClr val="310487"/>
                </a:solidFill>
              </a:rPr>
              <a:t>	</a:t>
            </a:r>
            <a:r>
              <a:rPr b="1" lang="en" sz="1200">
                <a:solidFill>
                  <a:schemeClr val="dk1"/>
                </a:solidFill>
              </a:rPr>
              <a:t>Break</a:t>
            </a:r>
            <a:endParaRPr b="1" sz="1650"/>
          </a:p>
          <a:p>
            <a:pPr indent="0" lvl="0" marL="0" rtl="0" algn="l">
              <a:lnSpc>
                <a:spcPct val="115000"/>
              </a:lnSpc>
              <a:spcBef>
                <a:spcPts val="0"/>
              </a:spcBef>
              <a:spcAft>
                <a:spcPts val="0"/>
              </a:spcAft>
              <a:buNone/>
            </a:pPr>
            <a:r>
              <a:t/>
            </a:r>
            <a:endParaRPr b="1" sz="1200"/>
          </a:p>
          <a:p>
            <a:pPr indent="0" lvl="0" marL="0" rtl="0" algn="l">
              <a:lnSpc>
                <a:spcPct val="115000"/>
              </a:lnSpc>
              <a:spcBef>
                <a:spcPts val="0"/>
              </a:spcBef>
              <a:spcAft>
                <a:spcPts val="0"/>
              </a:spcAft>
              <a:buNone/>
            </a:pPr>
            <a:r>
              <a:rPr b="1" lang="en" sz="1000">
                <a:solidFill>
                  <a:schemeClr val="accent2"/>
                </a:solidFill>
              </a:rPr>
              <a:t>12:15</a:t>
            </a:r>
            <a:r>
              <a:rPr b="1" lang="en" sz="1200">
                <a:solidFill>
                  <a:srgbClr val="310487"/>
                </a:solidFill>
              </a:rPr>
              <a:t>	</a:t>
            </a:r>
            <a:r>
              <a:rPr lang="en" sz="1200">
                <a:solidFill>
                  <a:schemeClr val="dk1"/>
                </a:solidFill>
              </a:rPr>
              <a:t>Share with large group</a:t>
            </a:r>
            <a:endParaRPr sz="165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12:45</a:t>
            </a:r>
            <a:r>
              <a:rPr b="1" lang="en" sz="1200">
                <a:solidFill>
                  <a:srgbClr val="310487"/>
                </a:solidFill>
              </a:rPr>
              <a:t>	</a:t>
            </a:r>
            <a:r>
              <a:rPr lang="en" sz="1200">
                <a:solidFill>
                  <a:schemeClr val="dk1"/>
                </a:solidFill>
              </a:rPr>
              <a:t>Overflow time</a:t>
            </a:r>
            <a:endParaRPr sz="165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000">
                <a:solidFill>
                  <a:schemeClr val="accent2"/>
                </a:solidFill>
              </a:rPr>
              <a:t>1:00</a:t>
            </a:r>
            <a:r>
              <a:rPr b="1" lang="en" sz="1200">
                <a:solidFill>
                  <a:srgbClr val="310487"/>
                </a:solidFill>
              </a:rPr>
              <a:t>	</a:t>
            </a:r>
            <a:r>
              <a:rPr b="1" lang="en" sz="1200">
                <a:solidFill>
                  <a:schemeClr val="dk1"/>
                </a:solidFill>
              </a:rPr>
              <a:t>End of day 1</a:t>
            </a:r>
            <a:endParaRPr b="1" sz="1650">
              <a:solidFill>
                <a:schemeClr val="dk1"/>
              </a:solidFill>
            </a:endParaRPr>
          </a:p>
        </p:txBody>
      </p:sp>
      <p:sp>
        <p:nvSpPr>
          <p:cNvPr id="183" name="Google Shape;183;p19"/>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Day 1 agenda</a:t>
            </a:r>
            <a:endParaRPr b="1" sz="1200">
              <a:solidFill>
                <a:schemeClr val="accent2"/>
              </a:solidFill>
            </a:endParaRPr>
          </a:p>
        </p:txBody>
      </p:sp>
      <p:grpSp>
        <p:nvGrpSpPr>
          <p:cNvPr id="184" name="Google Shape;184;p19"/>
          <p:cNvGrpSpPr/>
          <p:nvPr/>
        </p:nvGrpSpPr>
        <p:grpSpPr>
          <a:xfrm>
            <a:off x="6942900" y="3484800"/>
            <a:ext cx="2048700" cy="1506300"/>
            <a:chOff x="6942900" y="3484800"/>
            <a:chExt cx="2048700" cy="1506300"/>
          </a:xfrm>
        </p:grpSpPr>
        <p:sp>
          <p:nvSpPr>
            <p:cNvPr id="185" name="Google Shape;185;p19"/>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87" name="Google Shape;187;p19"/>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This is the default Day 1 agenda for a 2-day workshop. Modify to suit your </a:t>
              </a:r>
              <a:r>
                <a:rPr lang="en" sz="1000">
                  <a:solidFill>
                    <a:srgbClr val="FFFFFF"/>
                  </a:solidFill>
                </a:rPr>
                <a:t>workshop</a:t>
              </a:r>
              <a:r>
                <a:rPr lang="en" sz="1000">
                  <a:solidFill>
                    <a:srgbClr val="FFFFFF"/>
                  </a:solidFill>
                </a:rPr>
                <a:t>’s needs. More info on agendas in the </a:t>
              </a:r>
              <a:r>
                <a:rPr lang="en" sz="1000" u="sng">
                  <a:solidFill>
                    <a:srgbClr val="FFFFFF"/>
                  </a:solidFill>
                  <a:hlinkClick r:id="rId6">
                    <a:extLst>
                      <a:ext uri="{A12FA001-AC4F-418D-AE19-62706E023703}">
                        <ahyp:hlinkClr val="tx"/>
                      </a:ext>
                    </a:extLst>
                  </a:hlinkClick>
                </a:rPr>
                <a:t>facilitator guide</a:t>
              </a:r>
              <a:r>
                <a:rPr lang="en" sz="1000">
                  <a:solidFill>
                    <a:srgbClr val="FFFFFF"/>
                  </a:solidFill>
                </a:rPr>
                <a:t>.</a:t>
              </a:r>
              <a:endParaRPr sz="1000">
                <a:solidFill>
                  <a:srgbClr val="FFFFFF"/>
                </a:solidFill>
              </a:endParaRPr>
            </a:p>
          </p:txBody>
        </p:sp>
        <p:sp>
          <p:nvSpPr>
            <p:cNvPr id="188" name="Google Shape;188;p19"/>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82"/>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Break</a:t>
            </a:r>
            <a:endParaRPr b="1" sz="4700">
              <a:solidFill>
                <a:schemeClr val="lt1"/>
              </a:solidFill>
            </a:endParaRPr>
          </a:p>
        </p:txBody>
      </p:sp>
      <p:sp>
        <p:nvSpPr>
          <p:cNvPr id="1252" name="Google Shape;1252;p82"/>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10 minutes / Back at 10:10</a:t>
            </a:r>
            <a:endParaRPr sz="1600">
              <a:solidFill>
                <a:srgbClr val="FFFFFF"/>
              </a:solidFill>
            </a:endParaRPr>
          </a:p>
        </p:txBody>
      </p:sp>
      <p:sp>
        <p:nvSpPr>
          <p:cNvPr id="1253" name="Google Shape;1253;p8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254" name="Google Shape;1254;p82">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83"/>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Explainability audit</a:t>
            </a:r>
            <a:endParaRPr b="1" sz="5400">
              <a:solidFill>
                <a:schemeClr val="lt1"/>
              </a:solidFill>
            </a:endParaRPr>
          </a:p>
        </p:txBody>
      </p:sp>
      <p:sp>
        <p:nvSpPr>
          <p:cNvPr id="1260" name="Google Shape;1260;p83"/>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Find gaps in your current explanations and write new ones that better support your users.</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For each opportunity statem</a:t>
            </a:r>
            <a:r>
              <a:rPr lang="en">
                <a:solidFill>
                  <a:schemeClr val="lt1"/>
                </a:solidFill>
              </a:rPr>
              <a:t>ent</a:t>
            </a:r>
            <a:r>
              <a:rPr lang="en">
                <a:solidFill>
                  <a:schemeClr val="lt1"/>
                </a:solidFill>
              </a:rPr>
              <a:t>, answer questions to analyze that moment.</a:t>
            </a:r>
            <a:endParaRPr>
              <a:solidFill>
                <a:schemeClr val="lt1"/>
              </a:solidFill>
            </a:endParaRPr>
          </a:p>
          <a:p>
            <a:pPr indent="0" lvl="0" marL="0" rtl="0" algn="l">
              <a:lnSpc>
                <a:spcPct val="115000"/>
              </a:lnSpc>
              <a:spcBef>
                <a:spcPts val="0"/>
              </a:spcBef>
              <a:spcAft>
                <a:spcPts val="0"/>
              </a:spcAft>
              <a:buNone/>
            </a:pPr>
            <a:r>
              <a:rPr lang="en">
                <a:solidFill>
                  <a:schemeClr val="lt1"/>
                </a:solidFill>
              </a:rPr>
              <a:t>Write new explanations to help your users.</a:t>
            </a:r>
            <a:endParaRPr>
              <a:solidFill>
                <a:srgbClr val="FFFFFF"/>
              </a:solidFill>
            </a:endParaRPr>
          </a:p>
        </p:txBody>
      </p:sp>
      <p:sp>
        <p:nvSpPr>
          <p:cNvPr id="1261" name="Google Shape;1261;p8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262" name="Google Shape;1262;p83">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66" name="Shape 1266"/>
        <p:cNvGrpSpPr/>
        <p:nvPr/>
      </p:nvGrpSpPr>
      <p:grpSpPr>
        <a:xfrm>
          <a:off x="0" y="0"/>
          <a:ext cx="0" cy="0"/>
          <a:chOff x="0" y="0"/>
          <a:chExt cx="0" cy="0"/>
        </a:xfrm>
      </p:grpSpPr>
      <p:sp>
        <p:nvSpPr>
          <p:cNvPr id="1267" name="Google Shape;1267;p84"/>
          <p:cNvSpPr txBox="1"/>
          <p:nvPr/>
        </p:nvSpPr>
        <p:spPr>
          <a:xfrm>
            <a:off x="502625" y="2194600"/>
            <a:ext cx="2260500" cy="9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In this activity, you will follow the prompts through a set of questions that evaluate your current system explanations and write new ones.</a:t>
            </a:r>
            <a:endParaRPr sz="1000">
              <a:solidFill>
                <a:schemeClr val="dk1"/>
              </a:solidFill>
            </a:endParaRPr>
          </a:p>
          <a:p>
            <a:pPr indent="0" lvl="0" marL="0" rtl="0" algn="l">
              <a:lnSpc>
                <a:spcPct val="150000"/>
              </a:lnSpc>
              <a:spcBef>
                <a:spcPts val="1600"/>
              </a:spcBef>
              <a:spcAft>
                <a:spcPts val="0"/>
              </a:spcAft>
              <a:buClr>
                <a:schemeClr val="dk1"/>
              </a:buClr>
              <a:buSzPts val="1100"/>
              <a:buFont typeface="Arial"/>
              <a:buNone/>
            </a:pPr>
            <a:r>
              <a:t/>
            </a:r>
            <a:endParaRPr sz="1000"/>
          </a:p>
        </p:txBody>
      </p:sp>
      <p:sp>
        <p:nvSpPr>
          <p:cNvPr id="1268" name="Google Shape;1268;p84"/>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Audit overview</a:t>
            </a:r>
            <a:endParaRPr b="1" sz="2500"/>
          </a:p>
        </p:txBody>
      </p:sp>
      <p:sp>
        <p:nvSpPr>
          <p:cNvPr id="1269" name="Google Shape;1269;p84"/>
          <p:cNvSpPr txBox="1"/>
          <p:nvPr/>
        </p:nvSpPr>
        <p:spPr>
          <a:xfrm>
            <a:off x="4397875" y="917350"/>
            <a:ext cx="3796500" cy="33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1. </a:t>
            </a:r>
            <a:r>
              <a:rPr b="1" lang="en" sz="1000">
                <a:solidFill>
                  <a:schemeClr val="dk1"/>
                </a:solidFill>
              </a:rPr>
              <a:t>User mindset</a:t>
            </a:r>
            <a:br>
              <a:rPr b="1" lang="en" sz="1000">
                <a:solidFill>
                  <a:schemeClr val="dk1"/>
                </a:solidFill>
              </a:rPr>
            </a:br>
            <a:r>
              <a:rPr lang="en" sz="1000">
                <a:solidFill>
                  <a:schemeClr val="dk1"/>
                </a:solidFill>
              </a:rPr>
              <a:t>Who are your users and what state of mind are they in when they see explanations in this critical moment?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a:solidFill>
                  <a:schemeClr val="dk1"/>
                </a:solidFill>
              </a:rPr>
              <a:t>2</a:t>
            </a:r>
            <a:r>
              <a:rPr b="1" lang="en" sz="1000">
                <a:solidFill>
                  <a:schemeClr val="dk1"/>
                </a:solidFill>
              </a:rPr>
              <a:t>. Explanation evaluation</a:t>
            </a:r>
            <a:br>
              <a:rPr b="1" lang="en" sz="1000">
                <a:solidFill>
                  <a:schemeClr val="dk1"/>
                </a:solidFill>
              </a:rPr>
            </a:br>
            <a:r>
              <a:rPr lang="en" sz="1000">
                <a:solidFill>
                  <a:schemeClr val="dk1"/>
                </a:solidFill>
              </a:rPr>
              <a:t>What are the pieces of info being provided in your current explanations and are they adequate?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a:solidFill>
                  <a:schemeClr val="dk1"/>
                </a:solidFill>
              </a:rPr>
              <a:t>3. User actions</a:t>
            </a:r>
            <a:br>
              <a:rPr b="1" lang="en" sz="1000">
                <a:solidFill>
                  <a:schemeClr val="dk1"/>
                </a:solidFill>
              </a:rPr>
            </a:br>
            <a:r>
              <a:rPr lang="en" sz="1000">
                <a:solidFill>
                  <a:schemeClr val="dk1"/>
                </a:solidFill>
              </a:rPr>
              <a:t>How actionable are your explanations for the user? Are there steps they can take afterward?</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rPr b="1" lang="en" sz="1000">
                <a:solidFill>
                  <a:schemeClr val="dk1"/>
                </a:solidFill>
              </a:rPr>
              <a:t>4. Explanation strategy</a:t>
            </a:r>
            <a:br>
              <a:rPr b="1" lang="en" sz="1000">
                <a:solidFill>
                  <a:schemeClr val="dk1"/>
                </a:solidFill>
              </a:rPr>
            </a:br>
            <a:r>
              <a:rPr lang="en" sz="1000">
                <a:solidFill>
                  <a:schemeClr val="dk1"/>
                </a:solidFill>
              </a:rPr>
              <a:t>Use the answers to the above questions to write new explanations for your product.</a:t>
            </a:r>
            <a:endParaRPr sz="1000">
              <a:solidFill>
                <a:schemeClr val="dk1"/>
              </a:solidFill>
            </a:endParaRPr>
          </a:p>
        </p:txBody>
      </p:sp>
      <p:sp>
        <p:nvSpPr>
          <p:cNvPr id="1270" name="Google Shape;1270;p84"/>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Overview</a:t>
            </a:r>
            <a:endParaRPr b="1" sz="800">
              <a:solidFill>
                <a:schemeClr val="accent2"/>
              </a:solidFill>
            </a:endParaRPr>
          </a:p>
        </p:txBody>
      </p:sp>
      <p:sp>
        <p:nvSpPr>
          <p:cNvPr id="1271" name="Google Shape;1271;p8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Explainability audit</a:t>
            </a:r>
            <a:endParaRPr b="1" sz="1200">
              <a:solidFill>
                <a:schemeClr val="accent2"/>
              </a:solidFill>
            </a:endParaRPr>
          </a:p>
        </p:txBody>
      </p:sp>
      <p:sp>
        <p:nvSpPr>
          <p:cNvPr id="1272" name="Google Shape;1272;p84"/>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84"/>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274" name="Google Shape;1274;p84">
            <a:hlinkClick r:id="rId3"/>
          </p:cNvPr>
          <p:cNvSpPr/>
          <p:nvPr/>
        </p:nvSpPr>
        <p:spPr>
          <a:xfrm>
            <a:off x="598200" y="34720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explain my AI system to users?</a:t>
            </a:r>
            <a:endParaRPr b="1" sz="1000">
              <a:solidFill>
                <a:schemeClr val="lt1"/>
              </a:solidFill>
            </a:endParaRPr>
          </a:p>
        </p:txBody>
      </p:sp>
      <p:pic>
        <p:nvPicPr>
          <p:cNvPr id="1275" name="Google Shape;1275;p84">
            <a:hlinkClick r:id="rId4"/>
          </p:cNvPr>
          <p:cNvPicPr preferRelativeResize="0"/>
          <p:nvPr/>
        </p:nvPicPr>
        <p:blipFill rotWithShape="1">
          <a:blip r:embed="rId5">
            <a:alphaModFix/>
          </a:blip>
          <a:srcRect b="0" l="0" r="0" t="0"/>
          <a:stretch/>
        </p:blipFill>
        <p:spPr>
          <a:xfrm>
            <a:off x="2466558" y="3892369"/>
            <a:ext cx="264899" cy="264899"/>
          </a:xfrm>
          <a:prstGeom prst="rect">
            <a:avLst/>
          </a:prstGeom>
          <a:noFill/>
          <a:ln>
            <a:noFill/>
          </a:ln>
          <a:effectLst>
            <a:outerShdw blurRad="114300" rotWithShape="0" algn="bl" dir="2760000" dist="47625">
              <a:srgbClr val="000000">
                <a:alpha val="29000"/>
              </a:srgbClr>
            </a:outerShdw>
          </a:effectLst>
        </p:spPr>
      </p:pic>
      <p:sp>
        <p:nvSpPr>
          <p:cNvPr id="1276" name="Google Shape;1276;p8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6">
                  <a:extLst>
                    <a:ext uri="{A12FA001-AC4F-418D-AE19-62706E023703}">
                      <ahyp:hlinkClr val="tx"/>
                    </a:ext>
                  </a:extLst>
                </a:hlinkClick>
              </a:rPr>
              <a:t>People + AI Guidebook</a:t>
            </a:r>
            <a:endParaRPr sz="1000">
              <a:solidFill>
                <a:srgbClr val="999999"/>
              </a:solidFill>
            </a:endParaRPr>
          </a:p>
        </p:txBody>
      </p:sp>
      <p:pic>
        <p:nvPicPr>
          <p:cNvPr id="1277" name="Google Shape;1277;p84">
            <a:hlinkClick r:id="rId7"/>
          </p:cNvPr>
          <p:cNvPicPr preferRelativeResize="0"/>
          <p:nvPr/>
        </p:nvPicPr>
        <p:blipFill>
          <a:blip r:embed="rId8">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8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283" name="Google Shape;1283;p8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284" name="Google Shape;1284;p85"/>
          <p:cNvSpPr txBox="1"/>
          <p:nvPr/>
        </p:nvSpPr>
        <p:spPr>
          <a:xfrm>
            <a:off x="513850" y="917350"/>
            <a:ext cx="3796500" cy="3507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What types of users see </a:t>
            </a:r>
            <a:r>
              <a:rPr b="1" lang="en" sz="1000"/>
              <a:t>this critical moment</a:t>
            </a:r>
            <a:r>
              <a:rPr b="1" lang="en" sz="1000"/>
              <a:t>?</a:t>
            </a:r>
            <a:br>
              <a:rPr lang="en" sz="1000"/>
            </a:br>
            <a:r>
              <a:rPr lang="en" sz="1000"/>
              <a:t>Your answer here. (E.g. All / Novice / Expert / Low-usage / Underserved / Etc.)</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b="1" sz="1000"/>
          </a:p>
          <a:p>
            <a:pPr indent="0" lvl="0" marL="0" rtl="0" algn="l">
              <a:lnSpc>
                <a:spcPct val="115000"/>
              </a:lnSpc>
              <a:spcBef>
                <a:spcPts val="800"/>
              </a:spcBef>
              <a:spcAft>
                <a:spcPts val="0"/>
              </a:spcAft>
              <a:buNone/>
            </a:pPr>
            <a:r>
              <a:rPr b="1" lang="en" sz="1000"/>
              <a:t>User’s state of mind in this moment?</a:t>
            </a:r>
            <a:endParaRPr b="1" sz="1000"/>
          </a:p>
          <a:p>
            <a:pPr indent="0" lvl="0" marL="0" rtl="0" algn="l">
              <a:lnSpc>
                <a:spcPct val="115000"/>
              </a:lnSpc>
              <a:spcBef>
                <a:spcPts val="800"/>
              </a:spcBef>
              <a:spcAft>
                <a:spcPts val="0"/>
              </a:spcAft>
              <a:buNone/>
            </a:pPr>
            <a:r>
              <a:rPr lang="en" sz="1000"/>
              <a:t>😄/😟/😡/😬/😅/😒/🤔/😮</a:t>
            </a:r>
            <a:endParaRPr sz="1000"/>
          </a:p>
          <a:p>
            <a:pPr indent="0" lvl="0" marL="0" rtl="0" algn="l">
              <a:lnSpc>
                <a:spcPct val="115000"/>
              </a:lnSpc>
              <a:spcBef>
                <a:spcPts val="800"/>
              </a:spcBef>
              <a:spcAft>
                <a:spcPts val="0"/>
              </a:spcAft>
              <a:buClr>
                <a:srgbClr val="000000"/>
              </a:buClr>
              <a:buSzPts val="1100"/>
              <a:buFont typeface="Arial"/>
              <a:buNone/>
            </a:pPr>
            <a:br>
              <a:rPr b="1" lang="en" sz="1000"/>
            </a:br>
            <a:endParaRPr b="1" sz="1000"/>
          </a:p>
          <a:p>
            <a:pPr indent="0" lvl="0" marL="0" rtl="0" algn="l">
              <a:lnSpc>
                <a:spcPct val="115000"/>
              </a:lnSpc>
              <a:spcBef>
                <a:spcPts val="800"/>
              </a:spcBef>
              <a:spcAft>
                <a:spcPts val="800"/>
              </a:spcAft>
              <a:buClr>
                <a:srgbClr val="000000"/>
              </a:buClr>
              <a:buSzPts val="1100"/>
              <a:buFont typeface="Arial"/>
              <a:buNone/>
            </a:pPr>
            <a:r>
              <a:rPr b="1" lang="en" sz="1000"/>
              <a:t>What is the user’s goal in this moment?</a:t>
            </a:r>
            <a:br>
              <a:rPr lang="en" sz="1000"/>
            </a:br>
            <a:r>
              <a:rPr lang="en" sz="1000"/>
              <a:t>Your answer here</a:t>
            </a:r>
            <a:endParaRPr sz="1000"/>
          </a:p>
        </p:txBody>
      </p:sp>
      <p:sp>
        <p:nvSpPr>
          <p:cNvPr id="1285" name="Google Shape;1285;p85"/>
          <p:cNvSpPr txBox="1"/>
          <p:nvPr/>
        </p:nvSpPr>
        <p:spPr>
          <a:xfrm>
            <a:off x="4661425" y="917350"/>
            <a:ext cx="3796500" cy="37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rPr b="1" lang="en"/>
              <a:t>Where is the user just before this moment?</a:t>
            </a:r>
            <a:endParaRPr/>
          </a:p>
        </p:txBody>
      </p:sp>
      <p:sp>
        <p:nvSpPr>
          <p:cNvPr id="1286" name="Google Shape;1286;p85"/>
          <p:cNvSpPr/>
          <p:nvPr/>
        </p:nvSpPr>
        <p:spPr>
          <a:xfrm>
            <a:off x="4767950" y="1615792"/>
            <a:ext cx="2470500" cy="1589400"/>
          </a:xfrm>
          <a:prstGeom prst="rect">
            <a:avLst/>
          </a:prstGeom>
          <a:solidFill>
            <a:schemeClr val="lt1"/>
          </a:solidFill>
          <a:ln>
            <a:noFill/>
          </a:ln>
          <a:effectLst>
            <a:outerShdw blurRad="57150" rotWithShape="0" algn="bl" dir="2760000" dist="9525">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87" name="Google Shape;1287;p85"/>
          <p:cNvSpPr txBox="1"/>
          <p:nvPr/>
        </p:nvSpPr>
        <p:spPr>
          <a:xfrm>
            <a:off x="5107400" y="2161642"/>
            <a:ext cx="1791600" cy="49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000"/>
              <a:t>Screenshot of</a:t>
            </a:r>
            <a:br>
              <a:rPr lang="en" sz="1000"/>
            </a:br>
            <a:r>
              <a:rPr lang="en" sz="1000"/>
              <a:t>previous moment</a:t>
            </a:r>
            <a:endParaRPr sz="1000"/>
          </a:p>
        </p:txBody>
      </p:sp>
      <p:sp>
        <p:nvSpPr>
          <p:cNvPr id="1288" name="Google Shape;1288;p85"/>
          <p:cNvSpPr txBox="1"/>
          <p:nvPr/>
        </p:nvSpPr>
        <p:spPr>
          <a:xfrm>
            <a:off x="4767950" y="3380750"/>
            <a:ext cx="3014700" cy="1043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b="1" lang="en" sz="1000">
                <a:solidFill>
                  <a:schemeClr val="dk1"/>
                </a:solidFill>
              </a:rPr>
              <a:t>Does the user know what to do next</a:t>
            </a:r>
            <a:r>
              <a:rPr b="1" lang="en" sz="1000">
                <a:solidFill>
                  <a:schemeClr val="dk1"/>
                </a:solidFill>
              </a:rPr>
              <a:t>?</a:t>
            </a:r>
            <a:br>
              <a:rPr lang="en" sz="1000">
                <a:solidFill>
                  <a:schemeClr val="dk1"/>
                </a:solidFill>
              </a:rPr>
            </a:br>
            <a:r>
              <a:rPr lang="en" sz="1000">
                <a:solidFill>
                  <a:schemeClr val="dk1"/>
                </a:solidFill>
              </a:rPr>
              <a:t>Your answer here</a:t>
            </a:r>
            <a:endParaRPr sz="1000"/>
          </a:p>
        </p:txBody>
      </p:sp>
      <p:sp>
        <p:nvSpPr>
          <p:cNvPr id="1289" name="Google Shape;1289;p85"/>
          <p:cNvSpPr txBox="1"/>
          <p:nvPr/>
        </p:nvSpPr>
        <p:spPr>
          <a:xfrm>
            <a:off x="513847" y="442225"/>
            <a:ext cx="31329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Explainability audit: User mindset</a:t>
            </a:r>
            <a:endParaRPr b="1" sz="1200">
              <a:solidFill>
                <a:schemeClr val="accent2"/>
              </a:solidFill>
            </a:endParaRPr>
          </a:p>
        </p:txBody>
      </p:sp>
      <p:sp>
        <p:nvSpPr>
          <p:cNvPr id="1290" name="Google Shape;1290;p8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8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292" name="Google Shape;1292;p85"/>
          <p:cNvGrpSpPr/>
          <p:nvPr/>
        </p:nvGrpSpPr>
        <p:grpSpPr>
          <a:xfrm>
            <a:off x="8342666" y="184147"/>
            <a:ext cx="204348" cy="204348"/>
            <a:chOff x="710803" y="4142223"/>
            <a:chExt cx="329700" cy="329700"/>
          </a:xfrm>
        </p:grpSpPr>
        <p:sp>
          <p:nvSpPr>
            <p:cNvPr id="1293" name="Google Shape;1293;p8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294" name="Google Shape;1294;p85"/>
            <p:cNvGrpSpPr/>
            <p:nvPr/>
          </p:nvGrpSpPr>
          <p:grpSpPr>
            <a:xfrm>
              <a:off x="840400" y="4191349"/>
              <a:ext cx="128261" cy="155689"/>
              <a:chOff x="816561" y="4165464"/>
              <a:chExt cx="128261" cy="155689"/>
            </a:xfrm>
          </p:grpSpPr>
          <p:sp>
            <p:nvSpPr>
              <p:cNvPr id="1295" name="Google Shape;1295;p8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296" name="Google Shape;1296;p8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297" name="Google Shape;1297;p8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298" name="Google Shape;1298;p85"/>
          <p:cNvGrpSpPr/>
          <p:nvPr/>
        </p:nvGrpSpPr>
        <p:grpSpPr>
          <a:xfrm>
            <a:off x="6942900" y="3484800"/>
            <a:ext cx="2048700" cy="1506300"/>
            <a:chOff x="6942900" y="3484800"/>
            <a:chExt cx="2048700" cy="1506300"/>
          </a:xfrm>
        </p:grpSpPr>
        <p:sp>
          <p:nvSpPr>
            <p:cNvPr id="1299" name="Google Shape;1299;p85"/>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85"/>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301" name="Google Shape;1301;p85"/>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Consider dividing up and having each person fill out this activity for each opportunity statement you are focusing on.</a:t>
              </a:r>
              <a:endParaRPr sz="1000">
                <a:solidFill>
                  <a:srgbClr val="FFFFFF"/>
                </a:solidFill>
              </a:endParaRPr>
            </a:p>
          </p:txBody>
        </p:sp>
        <p:sp>
          <p:nvSpPr>
            <p:cNvPr id="1302" name="Google Shape;1302;p85"/>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86"/>
          <p:cNvSpPr txBox="1"/>
          <p:nvPr/>
        </p:nvSpPr>
        <p:spPr>
          <a:xfrm>
            <a:off x="4397875" y="917350"/>
            <a:ext cx="3796500" cy="3204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Should additional info be added here, or elsewhere in the system?</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308" name="Google Shape;1308;p86"/>
          <p:cNvSpPr txBox="1"/>
          <p:nvPr/>
        </p:nvSpPr>
        <p:spPr>
          <a:xfrm>
            <a:off x="513850" y="917350"/>
            <a:ext cx="3796500" cy="3204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What key info does any existing explanation provide?</a:t>
            </a:r>
            <a:endParaRPr sz="1000"/>
          </a:p>
          <a:p>
            <a:pPr indent="0" lvl="0" marL="0" rtl="0" algn="l">
              <a:lnSpc>
                <a:spcPct val="115000"/>
              </a:lnSpc>
              <a:spcBef>
                <a:spcPts val="800"/>
              </a:spcBef>
              <a:spcAft>
                <a:spcPts val="0"/>
              </a:spcAft>
              <a:buNone/>
            </a:pPr>
            <a:r>
              <a:rPr lang="en" sz="1000">
                <a:solidFill>
                  <a:schemeClr val="dk1"/>
                </a:solidFill>
              </a:rPr>
              <a:t>Your answer here</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Clr>
                <a:schemeClr val="dk1"/>
              </a:buClr>
              <a:buSzPts val="1100"/>
              <a:buFont typeface="Arial"/>
              <a:buNone/>
            </a:pPr>
            <a:r>
              <a:rPr b="1" lang="en" sz="1000">
                <a:solidFill>
                  <a:schemeClr val="dk1"/>
                </a:solidFill>
              </a:rPr>
              <a:t>What other information could be provided?</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309" name="Google Shape;1309;p86"/>
          <p:cNvSpPr txBox="1"/>
          <p:nvPr/>
        </p:nvSpPr>
        <p:spPr>
          <a:xfrm>
            <a:off x="513845" y="442225"/>
            <a:ext cx="37623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Explainability audit: Explanation evaluation</a:t>
            </a:r>
            <a:endParaRPr b="1" sz="1200">
              <a:solidFill>
                <a:schemeClr val="accent2"/>
              </a:solidFill>
            </a:endParaRPr>
          </a:p>
        </p:txBody>
      </p:sp>
      <p:sp>
        <p:nvSpPr>
          <p:cNvPr id="1310" name="Google Shape;1310;p8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8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312" name="Google Shape;1312;p86"/>
          <p:cNvGrpSpPr/>
          <p:nvPr/>
        </p:nvGrpSpPr>
        <p:grpSpPr>
          <a:xfrm>
            <a:off x="8342666" y="184147"/>
            <a:ext cx="204348" cy="204348"/>
            <a:chOff x="710803" y="4142223"/>
            <a:chExt cx="329700" cy="329700"/>
          </a:xfrm>
        </p:grpSpPr>
        <p:sp>
          <p:nvSpPr>
            <p:cNvPr id="1313" name="Google Shape;1313;p8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4" name="Google Shape;1314;p86"/>
            <p:cNvGrpSpPr/>
            <p:nvPr/>
          </p:nvGrpSpPr>
          <p:grpSpPr>
            <a:xfrm>
              <a:off x="840400" y="4191349"/>
              <a:ext cx="128261" cy="155689"/>
              <a:chOff x="816561" y="4165464"/>
              <a:chExt cx="128261" cy="155689"/>
            </a:xfrm>
          </p:grpSpPr>
          <p:sp>
            <p:nvSpPr>
              <p:cNvPr id="1315" name="Google Shape;1315;p8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316" name="Google Shape;1316;p8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8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18" name="Google Shape;1318;p8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319" name="Google Shape;1319;p8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87"/>
          <p:cNvSpPr txBox="1"/>
          <p:nvPr/>
        </p:nvSpPr>
        <p:spPr>
          <a:xfrm>
            <a:off x="4397875" y="917350"/>
            <a:ext cx="3796500" cy="3204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000"/>
              <a:t>If a user is unhappy with this decision, what are they likely do first?</a:t>
            </a:r>
            <a:endParaRPr sz="1000"/>
          </a:p>
          <a:p>
            <a:pPr indent="0" lvl="0" marL="0" rtl="0" algn="l">
              <a:lnSpc>
                <a:spcPct val="115000"/>
              </a:lnSpc>
              <a:spcBef>
                <a:spcPts val="800"/>
              </a:spcBef>
              <a:spcAft>
                <a:spcPts val="800"/>
              </a:spcAft>
              <a:buClr>
                <a:srgbClr val="000000"/>
              </a:buClr>
              <a:buSzPts val="1100"/>
              <a:buFont typeface="Arial"/>
              <a:buNone/>
            </a:pPr>
            <a:r>
              <a:rPr lang="en" sz="1000"/>
              <a:t>Your answer here</a:t>
            </a:r>
            <a:endParaRPr sz="1000"/>
          </a:p>
        </p:txBody>
      </p:sp>
      <p:sp>
        <p:nvSpPr>
          <p:cNvPr id="1325" name="Google Shape;1325;p87"/>
          <p:cNvSpPr txBox="1"/>
          <p:nvPr/>
        </p:nvSpPr>
        <p:spPr>
          <a:xfrm>
            <a:off x="513850" y="917350"/>
            <a:ext cx="3796500" cy="3204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What actions are available to the user? Are they clear?</a:t>
            </a:r>
            <a:endParaRPr b="1" sz="1000"/>
          </a:p>
          <a:p>
            <a:pPr indent="0" lvl="0" marL="0" rtl="0" algn="l">
              <a:lnSpc>
                <a:spcPct val="115000"/>
              </a:lnSpc>
              <a:spcBef>
                <a:spcPts val="800"/>
              </a:spcBef>
              <a:spcAft>
                <a:spcPts val="0"/>
              </a:spcAft>
              <a:buNone/>
            </a:pPr>
            <a:r>
              <a:rPr lang="en" sz="1000"/>
              <a:t>Your answer here</a:t>
            </a:r>
            <a:endParaRPr sz="1000"/>
          </a:p>
          <a:p>
            <a:pPr indent="0" lvl="0" marL="0" rtl="0" algn="l">
              <a:lnSpc>
                <a:spcPct val="115000"/>
              </a:lnSpc>
              <a:spcBef>
                <a:spcPts val="800"/>
              </a:spcBef>
              <a:spcAft>
                <a:spcPts val="0"/>
              </a:spcAft>
              <a:buNone/>
            </a:pPr>
            <a:r>
              <a:t/>
            </a:r>
            <a:endParaRPr sz="1000"/>
          </a:p>
          <a:p>
            <a:pPr indent="0" lvl="0" marL="0" rtl="0" algn="l">
              <a:lnSpc>
                <a:spcPct val="115000"/>
              </a:lnSpc>
              <a:spcBef>
                <a:spcPts val="800"/>
              </a:spcBef>
              <a:spcAft>
                <a:spcPts val="0"/>
              </a:spcAft>
              <a:buNone/>
            </a:pPr>
            <a:r>
              <a:t/>
            </a:r>
            <a:endParaRPr b="1" sz="1000"/>
          </a:p>
          <a:p>
            <a:pPr indent="0" lvl="0" marL="0" rtl="0" algn="l">
              <a:lnSpc>
                <a:spcPct val="115000"/>
              </a:lnSpc>
              <a:spcBef>
                <a:spcPts val="800"/>
              </a:spcBef>
              <a:spcAft>
                <a:spcPts val="0"/>
              </a:spcAft>
              <a:buNone/>
            </a:pPr>
            <a:r>
              <a:rPr b="1" lang="en" sz="1000"/>
              <a:t>If a user believes your system’s prediction is wrong, what can they do?</a:t>
            </a:r>
            <a:endParaRPr b="1" sz="1000"/>
          </a:p>
          <a:p>
            <a:pPr indent="0" lvl="0" marL="0" rtl="0" algn="l">
              <a:lnSpc>
                <a:spcPct val="115000"/>
              </a:lnSpc>
              <a:spcBef>
                <a:spcPts val="800"/>
              </a:spcBef>
              <a:spcAft>
                <a:spcPts val="800"/>
              </a:spcAft>
              <a:buNone/>
            </a:pPr>
            <a:r>
              <a:rPr lang="en" sz="1000">
                <a:solidFill>
                  <a:schemeClr val="dk1"/>
                </a:solidFill>
              </a:rPr>
              <a:t>Your answer here</a:t>
            </a:r>
            <a:endParaRPr sz="1000"/>
          </a:p>
        </p:txBody>
      </p:sp>
      <p:sp>
        <p:nvSpPr>
          <p:cNvPr id="1326" name="Google Shape;1326;p87"/>
          <p:cNvSpPr txBox="1"/>
          <p:nvPr/>
        </p:nvSpPr>
        <p:spPr>
          <a:xfrm>
            <a:off x="513842" y="442225"/>
            <a:ext cx="4733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Explainability audit: User actions</a:t>
            </a:r>
            <a:endParaRPr b="1" sz="1200">
              <a:solidFill>
                <a:schemeClr val="accent2"/>
              </a:solidFill>
            </a:endParaRPr>
          </a:p>
        </p:txBody>
      </p:sp>
      <p:sp>
        <p:nvSpPr>
          <p:cNvPr id="1327" name="Google Shape;1327;p8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8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329" name="Google Shape;1329;p87"/>
          <p:cNvGrpSpPr/>
          <p:nvPr/>
        </p:nvGrpSpPr>
        <p:grpSpPr>
          <a:xfrm>
            <a:off x="8342666" y="184147"/>
            <a:ext cx="204348" cy="204348"/>
            <a:chOff x="710803" y="4142223"/>
            <a:chExt cx="329700" cy="329700"/>
          </a:xfrm>
        </p:grpSpPr>
        <p:sp>
          <p:nvSpPr>
            <p:cNvPr id="1330" name="Google Shape;1330;p8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1" name="Google Shape;1331;p87"/>
            <p:cNvGrpSpPr/>
            <p:nvPr/>
          </p:nvGrpSpPr>
          <p:grpSpPr>
            <a:xfrm>
              <a:off x="840400" y="4191349"/>
              <a:ext cx="128261" cy="155689"/>
              <a:chOff x="816561" y="4165464"/>
              <a:chExt cx="128261" cy="155689"/>
            </a:xfrm>
          </p:grpSpPr>
          <p:sp>
            <p:nvSpPr>
              <p:cNvPr id="1332" name="Google Shape;1332;p8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333" name="Google Shape;1333;p8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8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35" name="Google Shape;1335;p8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336" name="Google Shape;1336;p8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40" name="Shape 1340"/>
        <p:cNvGrpSpPr/>
        <p:nvPr/>
      </p:nvGrpSpPr>
      <p:grpSpPr>
        <a:xfrm>
          <a:off x="0" y="0"/>
          <a:ext cx="0" cy="0"/>
          <a:chOff x="0" y="0"/>
          <a:chExt cx="0" cy="0"/>
        </a:xfrm>
      </p:grpSpPr>
      <p:sp>
        <p:nvSpPr>
          <p:cNvPr id="1341" name="Google Shape;1341;p88"/>
          <p:cNvSpPr txBox="1"/>
          <p:nvPr/>
        </p:nvSpPr>
        <p:spPr>
          <a:xfrm>
            <a:off x="502625" y="21946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After scrutinizing the existing explanation, on the following slide write out new information you want to provide. Duplicate the slide as needed.</a:t>
            </a:r>
            <a:endParaRPr sz="1000">
              <a:solidFill>
                <a:schemeClr val="dk1"/>
              </a:solidFill>
            </a:endParaRPr>
          </a:p>
          <a:p>
            <a:pPr indent="0" lvl="0" marL="0" rtl="0" algn="l">
              <a:lnSpc>
                <a:spcPct val="150000"/>
              </a:lnSpc>
              <a:spcBef>
                <a:spcPts val="1600"/>
              </a:spcBef>
              <a:spcAft>
                <a:spcPts val="0"/>
              </a:spcAft>
              <a:buClr>
                <a:schemeClr val="dk1"/>
              </a:buClr>
              <a:buSzPts val="1100"/>
              <a:buFont typeface="Arial"/>
              <a:buNone/>
            </a:pPr>
            <a:r>
              <a:t/>
            </a:r>
            <a:endParaRPr sz="1000"/>
          </a:p>
        </p:txBody>
      </p:sp>
      <p:sp>
        <p:nvSpPr>
          <p:cNvPr id="1342" name="Google Shape;1342;p88"/>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Write new explanations</a:t>
            </a:r>
            <a:endParaRPr b="1" sz="2500"/>
          </a:p>
        </p:txBody>
      </p:sp>
      <p:sp>
        <p:nvSpPr>
          <p:cNvPr id="1343" name="Google Shape;1343;p88"/>
          <p:cNvSpPr txBox="1"/>
          <p:nvPr/>
        </p:nvSpPr>
        <p:spPr>
          <a:xfrm>
            <a:off x="4397875" y="917350"/>
            <a:ext cx="3796500" cy="33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r:id="rId3"/>
              </a:rPr>
              <a:t>Optimize for understanding, not completeness</a:t>
            </a:r>
            <a:br>
              <a:rPr b="1" lang="en" sz="1000">
                <a:solidFill>
                  <a:schemeClr val="dk1"/>
                </a:solidFill>
              </a:rPr>
            </a:br>
            <a:r>
              <a:rPr lang="en" sz="1000">
                <a:solidFill>
                  <a:schemeClr val="dk1"/>
                </a:solidFill>
              </a:rPr>
              <a:t>“This is most likely a </a:t>
            </a:r>
            <a:r>
              <a:rPr b="1" lang="en" sz="1000">
                <a:solidFill>
                  <a:schemeClr val="accent2"/>
                </a:solidFill>
              </a:rPr>
              <a:t>sword plant</a:t>
            </a:r>
            <a:r>
              <a:rPr lang="en" sz="1000">
                <a:solidFill>
                  <a:schemeClr val="dk1"/>
                </a:solidFill>
              </a:rPr>
              <a:t>, because of </a:t>
            </a:r>
            <a:r>
              <a:rPr b="1" lang="en" sz="1000">
                <a:solidFill>
                  <a:schemeClr val="accent2"/>
                </a:solidFill>
              </a:rPr>
              <a:t>its dark green color and pointy shape</a:t>
            </a:r>
            <a:r>
              <a:rPr lang="en" sz="1000">
                <a:solidFill>
                  <a:schemeClr val="accent2"/>
                </a:solidFill>
              </a:rPr>
              <a:t>.</a:t>
            </a:r>
            <a:r>
              <a:rPr lang="en" sz="1000">
                <a:solidFill>
                  <a:schemeClr val="dk1"/>
                </a:solidFill>
              </a:rPr>
              <a: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u="sng">
                <a:solidFill>
                  <a:schemeClr val="hlink"/>
                </a:solidFill>
                <a:hlinkClick r:id="rId4"/>
              </a:rPr>
              <a:t>Determine how to show model confidence</a:t>
            </a:r>
            <a:br>
              <a:rPr b="1" lang="en" sz="1000">
                <a:solidFill>
                  <a:schemeClr val="dk1"/>
                </a:solidFill>
              </a:rPr>
            </a:br>
            <a:r>
              <a:rPr lang="en" sz="1000">
                <a:solidFill>
                  <a:schemeClr val="dk1"/>
                </a:solidFill>
              </a:rPr>
              <a:t>“</a:t>
            </a:r>
            <a:r>
              <a:rPr b="1" lang="en" sz="1000">
                <a:solidFill>
                  <a:schemeClr val="accent2"/>
                </a:solidFill>
              </a:rPr>
              <a:t>87%</a:t>
            </a:r>
            <a:r>
              <a:rPr lang="en" sz="1000">
                <a:solidFill>
                  <a:schemeClr val="dk1"/>
                </a:solidFill>
              </a:rPr>
              <a:t> confidence this is </a:t>
            </a:r>
            <a:r>
              <a:rPr b="1" lang="en" sz="1000">
                <a:solidFill>
                  <a:schemeClr val="accent2"/>
                </a:solidFill>
              </a:rPr>
              <a:t>Sword plant</a:t>
            </a:r>
            <a:r>
              <a:rPr lang="en" sz="1000">
                <a:solidFill>
                  <a:schemeClr val="dk1"/>
                </a:solidFill>
              </a:rPr>
              <a: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“This is most likely a </a:t>
            </a:r>
            <a:r>
              <a:rPr b="1" lang="en" sz="1000">
                <a:solidFill>
                  <a:schemeClr val="accent2"/>
                </a:solidFill>
              </a:rPr>
              <a:t>wand</a:t>
            </a:r>
            <a:r>
              <a:rPr b="1" lang="en" sz="1000">
                <a:solidFill>
                  <a:schemeClr val="accent2"/>
                </a:solidFill>
              </a:rPr>
              <a:t> plant</a:t>
            </a:r>
            <a:r>
              <a:rPr lang="en" sz="1000">
                <a:solidFill>
                  <a:schemeClr val="dk1"/>
                </a:solidFill>
              </a:rPr>
              <a:t>, </a:t>
            </a:r>
            <a:r>
              <a:rPr b="1" lang="en" sz="1000">
                <a:solidFill>
                  <a:schemeClr val="accent2"/>
                </a:solidFill>
              </a:rPr>
              <a:t>whisk plant</a:t>
            </a:r>
            <a:r>
              <a:rPr lang="en" sz="1000">
                <a:solidFill>
                  <a:schemeClr val="dk1"/>
                </a:solidFill>
              </a:rPr>
              <a:t>, or </a:t>
            </a:r>
            <a:r>
              <a:rPr b="1" lang="en" sz="1000">
                <a:solidFill>
                  <a:schemeClr val="accent2"/>
                </a:solidFill>
              </a:rPr>
              <a:t>bottle plant</a:t>
            </a:r>
            <a:r>
              <a:rPr lang="en" sz="1000">
                <a:solidFill>
                  <a:schemeClr val="dk1"/>
                </a:solidFill>
              </a:rPr>
              <a: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rPr b="1" lang="en" sz="1000" u="sng">
                <a:solidFill>
                  <a:schemeClr val="hlink"/>
                </a:solidFill>
                <a:hlinkClick r:id="rId5"/>
              </a:rPr>
              <a:t>Go beyond in-the-moment explanations</a:t>
            </a:r>
            <a:br>
              <a:rPr b="1" lang="en" sz="1000">
                <a:solidFill>
                  <a:schemeClr val="dk1"/>
                </a:solidFill>
              </a:rPr>
            </a:br>
            <a:r>
              <a:rPr lang="en" sz="1000">
                <a:solidFill>
                  <a:schemeClr val="dk1"/>
                </a:solidFill>
              </a:rPr>
              <a:t>“Our system is trained by humans looking at thousands of pictures of common houseplants and labeling them by their type, color, and shape. The system uses this data to make statistical inferences (good guesses) to identify the plants you see.”</a:t>
            </a:r>
            <a:endParaRPr sz="1000">
              <a:solidFill>
                <a:schemeClr val="dk1"/>
              </a:solidFill>
            </a:endParaRPr>
          </a:p>
        </p:txBody>
      </p:sp>
      <p:sp>
        <p:nvSpPr>
          <p:cNvPr id="1344" name="Google Shape;1344;p88"/>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Pattern considerations</a:t>
            </a:r>
            <a:endParaRPr b="1" sz="800">
              <a:solidFill>
                <a:schemeClr val="accent2"/>
              </a:solidFill>
            </a:endParaRPr>
          </a:p>
        </p:txBody>
      </p:sp>
      <p:sp>
        <p:nvSpPr>
          <p:cNvPr id="1345" name="Google Shape;1345;p88"/>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Explainability audit</a:t>
            </a:r>
            <a:endParaRPr b="1" sz="1200">
              <a:solidFill>
                <a:schemeClr val="accent2"/>
              </a:solidFill>
            </a:endParaRPr>
          </a:p>
        </p:txBody>
      </p:sp>
      <p:sp>
        <p:nvSpPr>
          <p:cNvPr id="1346" name="Google Shape;1346;p88"/>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88"/>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348" name="Google Shape;1348;p88">
            <a:hlinkClick r:id="rId6"/>
          </p:cNvPr>
          <p:cNvSpPr/>
          <p:nvPr/>
        </p:nvSpPr>
        <p:spPr>
          <a:xfrm>
            <a:off x="598200" y="34720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explain my AI system to users?</a:t>
            </a:r>
            <a:endParaRPr b="1" sz="1000">
              <a:solidFill>
                <a:schemeClr val="lt1"/>
              </a:solidFill>
            </a:endParaRPr>
          </a:p>
        </p:txBody>
      </p:sp>
      <p:pic>
        <p:nvPicPr>
          <p:cNvPr id="1349" name="Google Shape;1349;p88">
            <a:hlinkClick r:id="rId7"/>
          </p:cNvPr>
          <p:cNvPicPr preferRelativeResize="0"/>
          <p:nvPr/>
        </p:nvPicPr>
        <p:blipFill rotWithShape="1">
          <a:blip r:embed="rId8">
            <a:alphaModFix/>
          </a:blip>
          <a:srcRect b="0" l="0" r="0" t="0"/>
          <a:stretch/>
        </p:blipFill>
        <p:spPr>
          <a:xfrm>
            <a:off x="2466558" y="3892369"/>
            <a:ext cx="264899" cy="264899"/>
          </a:xfrm>
          <a:prstGeom prst="rect">
            <a:avLst/>
          </a:prstGeom>
          <a:noFill/>
          <a:ln>
            <a:noFill/>
          </a:ln>
          <a:effectLst>
            <a:outerShdw blurRad="114300" rotWithShape="0" algn="bl" dir="2760000" dist="47625">
              <a:srgbClr val="000000">
                <a:alpha val="29000"/>
              </a:srgbClr>
            </a:outerShdw>
          </a:effectLst>
        </p:spPr>
      </p:pic>
      <p:sp>
        <p:nvSpPr>
          <p:cNvPr id="1350" name="Google Shape;1350;p8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9">
                  <a:extLst>
                    <a:ext uri="{A12FA001-AC4F-418D-AE19-62706E023703}">
                      <ahyp:hlinkClr val="tx"/>
                    </a:ext>
                  </a:extLst>
                </a:hlinkClick>
              </a:rPr>
              <a:t>People + AI Guidebook</a:t>
            </a:r>
            <a:endParaRPr sz="1000">
              <a:solidFill>
                <a:srgbClr val="999999"/>
              </a:solidFill>
            </a:endParaRPr>
          </a:p>
        </p:txBody>
      </p:sp>
      <p:pic>
        <p:nvPicPr>
          <p:cNvPr id="1351" name="Google Shape;1351;p88">
            <a:hlinkClick r:id="rId10"/>
          </p:cNvPr>
          <p:cNvPicPr preferRelativeResize="0"/>
          <p:nvPr/>
        </p:nvPicPr>
        <p:blipFill>
          <a:blip r:embed="rId11">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89"/>
          <p:cNvSpPr txBox="1"/>
          <p:nvPr/>
        </p:nvSpPr>
        <p:spPr>
          <a:xfrm>
            <a:off x="513850" y="917350"/>
            <a:ext cx="3806400" cy="3378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000"/>
              <a:t>In the moment explanations</a:t>
            </a:r>
            <a:endParaRPr b="1" sz="1000"/>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b="1"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rPr b="1" lang="en" sz="1000"/>
              <a:t>Explanations elsewhere in the product</a:t>
            </a:r>
            <a:endParaRPr b="1" sz="1000"/>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b="1"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rPr b="1" lang="en" sz="1000"/>
              <a:t>Explanations outside the product</a:t>
            </a:r>
            <a:endParaRPr b="1" sz="1000"/>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b="1"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357" name="Google Shape;1357;p89"/>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Explanation strategy</a:t>
            </a:r>
            <a:endParaRPr b="1" sz="1200">
              <a:solidFill>
                <a:schemeClr val="accent2"/>
              </a:solidFill>
            </a:endParaRPr>
          </a:p>
        </p:txBody>
      </p:sp>
      <p:sp>
        <p:nvSpPr>
          <p:cNvPr id="1358" name="Google Shape;1358;p8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8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a:t>
            </a: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360" name="Google Shape;1360;p89"/>
          <p:cNvGrpSpPr/>
          <p:nvPr/>
        </p:nvGrpSpPr>
        <p:grpSpPr>
          <a:xfrm>
            <a:off x="8342666" y="184147"/>
            <a:ext cx="204348" cy="204348"/>
            <a:chOff x="710803" y="4142223"/>
            <a:chExt cx="329700" cy="329700"/>
          </a:xfrm>
        </p:grpSpPr>
        <p:sp>
          <p:nvSpPr>
            <p:cNvPr id="1361" name="Google Shape;1361;p8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2" name="Google Shape;1362;p89"/>
            <p:cNvGrpSpPr/>
            <p:nvPr/>
          </p:nvGrpSpPr>
          <p:grpSpPr>
            <a:xfrm>
              <a:off x="840400" y="4191349"/>
              <a:ext cx="128261" cy="155689"/>
              <a:chOff x="816561" y="4165464"/>
              <a:chExt cx="128261" cy="155689"/>
            </a:xfrm>
          </p:grpSpPr>
          <p:sp>
            <p:nvSpPr>
              <p:cNvPr id="1363" name="Google Shape;1363;p8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364" name="Google Shape;1364;p8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8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66" name="Google Shape;1366;p89"/>
          <p:cNvSpPr txBox="1"/>
          <p:nvPr/>
        </p:nvSpPr>
        <p:spPr>
          <a:xfrm>
            <a:off x="4575300" y="917350"/>
            <a:ext cx="3806400" cy="3378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000"/>
              <a:t>In the moment explanations</a:t>
            </a:r>
            <a:endParaRPr b="1" sz="1000"/>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b="1"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rPr b="1" lang="en" sz="1000"/>
              <a:t>Explanations elsewhere in the product</a:t>
            </a:r>
            <a:endParaRPr b="1" sz="1000"/>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Your answer here</a:t>
            </a:r>
            <a:endParaRPr b="1"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t/>
            </a:r>
            <a:endParaRPr sz="1000"/>
          </a:p>
          <a:p>
            <a:pPr indent="0" lvl="0" marL="0" rtl="0" algn="l">
              <a:lnSpc>
                <a:spcPct val="115000"/>
              </a:lnSpc>
              <a:spcBef>
                <a:spcPts val="800"/>
              </a:spcBef>
              <a:spcAft>
                <a:spcPts val="0"/>
              </a:spcAft>
              <a:buClr>
                <a:srgbClr val="000000"/>
              </a:buClr>
              <a:buSzPts val="1100"/>
              <a:buFont typeface="Arial"/>
              <a:buNone/>
            </a:pPr>
            <a:r>
              <a:rPr b="1" lang="en" sz="1000"/>
              <a:t>Explanations outside the product</a:t>
            </a:r>
            <a:endParaRPr b="1" sz="1000"/>
          </a:p>
          <a:p>
            <a:pPr indent="0" lvl="0" marL="0" rtl="0" algn="l">
              <a:lnSpc>
                <a:spcPct val="115000"/>
              </a:lnSpc>
              <a:spcBef>
                <a:spcPts val="800"/>
              </a:spcBef>
              <a:spcAft>
                <a:spcPts val="800"/>
              </a:spcAft>
              <a:buClr>
                <a:schemeClr val="dk1"/>
              </a:buClr>
              <a:buSzPts val="1100"/>
              <a:buFont typeface="Arial"/>
              <a:buNone/>
            </a:pPr>
            <a:r>
              <a:rPr lang="en" sz="1000">
                <a:solidFill>
                  <a:schemeClr val="dk1"/>
                </a:solidFill>
              </a:rPr>
              <a:t>Your answer here</a:t>
            </a:r>
            <a:endParaRPr sz="1000"/>
          </a:p>
        </p:txBody>
      </p:sp>
      <p:sp>
        <p:nvSpPr>
          <p:cNvPr id="1367" name="Google Shape;1367;p8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368" name="Google Shape;1368;p8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90"/>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AI Onboarding</a:t>
            </a:r>
            <a:endParaRPr b="1" sz="5400">
              <a:solidFill>
                <a:schemeClr val="lt1"/>
              </a:solidFill>
            </a:endParaRPr>
          </a:p>
        </p:txBody>
      </p:sp>
      <p:sp>
        <p:nvSpPr>
          <p:cNvPr id="1374" name="Google Shape;1374;p90"/>
          <p:cNvSpPr txBox="1"/>
          <p:nvPr/>
        </p:nvSpPr>
        <p:spPr>
          <a:xfrm>
            <a:off x="731575" y="1938475"/>
            <a:ext cx="81108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Consider your system relative to a human performing the same tasks. Then work through how you’ll present information on those terms back to your users.</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rgbClr val="FFFFFF"/>
                </a:solidFill>
              </a:rPr>
              <a:t>Work through the set of questions regarding the strengths, weaknesses, and “weirdness” of your AI.</a:t>
            </a:r>
            <a:endParaRPr>
              <a:solidFill>
                <a:srgbClr val="FFFFFF"/>
              </a:solidFill>
            </a:endParaRPr>
          </a:p>
          <a:p>
            <a:pPr indent="0" lvl="0" marL="0" rtl="0" algn="l">
              <a:lnSpc>
                <a:spcPct val="115000"/>
              </a:lnSpc>
              <a:spcBef>
                <a:spcPts val="0"/>
              </a:spcBef>
              <a:spcAft>
                <a:spcPts val="0"/>
              </a:spcAft>
              <a:buNone/>
            </a:pPr>
            <a:r>
              <a:rPr lang="en">
                <a:solidFill>
                  <a:srgbClr val="FFFFFF"/>
                </a:solidFill>
              </a:rPr>
              <a:t>You’ll frame the answers to your questions in terms of human mental models.</a:t>
            </a:r>
            <a:endParaRPr>
              <a:solidFill>
                <a:srgbClr val="FFFFFF"/>
              </a:solidFill>
            </a:endParaRPr>
          </a:p>
        </p:txBody>
      </p:sp>
      <p:sp>
        <p:nvSpPr>
          <p:cNvPr id="1375" name="Google Shape;1375;p9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376" name="Google Shape;1376;p90">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80" name="Shape 1380"/>
        <p:cNvGrpSpPr/>
        <p:nvPr/>
      </p:nvGrpSpPr>
      <p:grpSpPr>
        <a:xfrm>
          <a:off x="0" y="0"/>
          <a:ext cx="0" cy="0"/>
          <a:chOff x="0" y="0"/>
          <a:chExt cx="0" cy="0"/>
        </a:xfrm>
      </p:grpSpPr>
      <p:sp>
        <p:nvSpPr>
          <p:cNvPr id="1381" name="Google Shape;1381;p91"/>
          <p:cNvSpPr txBox="1"/>
          <p:nvPr/>
        </p:nvSpPr>
        <p:spPr>
          <a:xfrm>
            <a:off x="502625" y="211565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Introducing users to fundamentally new features can be tricky.</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000">
                <a:solidFill>
                  <a:schemeClr val="dk1"/>
                </a:solidFill>
              </a:rPr>
              <a:t>These patterns from the Guidebook can help you explore this topic.</a:t>
            </a:r>
            <a:endParaRPr sz="1000">
              <a:solidFill>
                <a:schemeClr val="dk1"/>
              </a:solidFill>
            </a:endParaRPr>
          </a:p>
        </p:txBody>
      </p:sp>
      <p:sp>
        <p:nvSpPr>
          <p:cNvPr id="1382" name="Google Shape;1382;p91"/>
          <p:cNvSpPr txBox="1"/>
          <p:nvPr/>
        </p:nvSpPr>
        <p:spPr>
          <a:xfrm>
            <a:off x="502625" y="917350"/>
            <a:ext cx="26853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Introducing new AI features</a:t>
            </a:r>
            <a:endParaRPr b="1" sz="2500"/>
          </a:p>
        </p:txBody>
      </p:sp>
      <p:sp>
        <p:nvSpPr>
          <p:cNvPr id="1383" name="Google Shape;1383;p91"/>
          <p:cNvSpPr txBox="1"/>
          <p:nvPr/>
        </p:nvSpPr>
        <p:spPr>
          <a:xfrm>
            <a:off x="4397875" y="917350"/>
            <a:ext cx="3796500" cy="31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u="sng">
                <a:solidFill>
                  <a:schemeClr val="hlink"/>
                </a:solidFill>
                <a:hlinkClick r:id="rId3"/>
              </a:rPr>
              <a:t>Explain the benefit, not the </a:t>
            </a:r>
            <a:r>
              <a:rPr b="1" lang="en" sz="1000" u="sng">
                <a:solidFill>
                  <a:schemeClr val="hlink"/>
                </a:solidFill>
                <a:hlinkClick r:id="rId4"/>
              </a:rPr>
              <a:t>technology</a:t>
            </a:r>
            <a:br>
              <a:rPr b="1" lang="en" sz="1000">
                <a:solidFill>
                  <a:schemeClr val="dk1"/>
                </a:solidFill>
              </a:rPr>
            </a:br>
            <a:r>
              <a:rPr lang="en" sz="1000">
                <a:solidFill>
                  <a:schemeClr val="dk1"/>
                </a:solidFill>
              </a:rPr>
              <a:t>Help users understand your product’s capabilities rather than what’s under the hood.</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u="sng">
                <a:solidFill>
                  <a:schemeClr val="hlink"/>
                </a:solidFill>
                <a:hlinkClick r:id="rId5"/>
              </a:rPr>
              <a:t>Anchor on familiarity</a:t>
            </a:r>
            <a:br>
              <a:rPr b="1" lang="en" sz="1000">
                <a:solidFill>
                  <a:schemeClr val="dk1"/>
                </a:solidFill>
              </a:rPr>
            </a:br>
            <a:r>
              <a:rPr lang="en" sz="1000">
                <a:solidFill>
                  <a:schemeClr val="dk1"/>
                </a:solidFill>
              </a:rPr>
              <a:t>As you onboard users to a new AI-driven product or feature, guide them with familiar touchpoints.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u="sng">
                <a:solidFill>
                  <a:schemeClr val="hlink"/>
                </a:solidFill>
                <a:hlinkClick r:id="rId6"/>
              </a:rPr>
              <a:t>Make it safe to explore</a:t>
            </a:r>
            <a:br>
              <a:rPr b="1" lang="en" sz="1000">
                <a:solidFill>
                  <a:schemeClr val="dk1"/>
                </a:solidFill>
              </a:rPr>
            </a:br>
            <a:r>
              <a:rPr lang="en" sz="1000">
                <a:solidFill>
                  <a:schemeClr val="dk1"/>
                </a:solidFill>
              </a:rPr>
              <a:t>Let users test drive the system with easily reversible actions.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u="sng">
                <a:solidFill>
                  <a:schemeClr val="hlink"/>
                </a:solidFill>
                <a:hlinkClick r:id="rId7"/>
              </a:rPr>
              <a:t>Automate in phases</a:t>
            </a:r>
            <a:br>
              <a:rPr b="1" lang="en" sz="1000">
                <a:solidFill>
                  <a:schemeClr val="dk1"/>
                </a:solidFill>
              </a:rPr>
            </a:br>
            <a:r>
              <a:rPr lang="en" sz="1000">
                <a:solidFill>
                  <a:schemeClr val="dk1"/>
                </a:solidFill>
              </a:rPr>
              <a:t>Progressively increase automation under user guidance.</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b="1" sz="1000">
              <a:solidFill>
                <a:schemeClr val="dk1"/>
              </a:solidFill>
            </a:endParaRPr>
          </a:p>
        </p:txBody>
      </p:sp>
      <p:sp>
        <p:nvSpPr>
          <p:cNvPr id="1384" name="Google Shape;1384;p91"/>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Pattern considerations</a:t>
            </a:r>
            <a:endParaRPr b="1" sz="800">
              <a:solidFill>
                <a:schemeClr val="accent2"/>
              </a:solidFill>
            </a:endParaRPr>
          </a:p>
        </p:txBody>
      </p:sp>
      <p:sp>
        <p:nvSpPr>
          <p:cNvPr id="1385" name="Google Shape;1385;p91"/>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a:t>
            </a:r>
            <a:endParaRPr b="1" sz="1200">
              <a:solidFill>
                <a:schemeClr val="accent2"/>
              </a:solidFill>
            </a:endParaRPr>
          </a:p>
        </p:txBody>
      </p:sp>
      <p:sp>
        <p:nvSpPr>
          <p:cNvPr id="1386" name="Google Shape;1386;p91"/>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91"/>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388" name="Google Shape;1388;p91">
            <a:hlinkClick r:id="rId8"/>
          </p:cNvPr>
          <p:cNvSpPr/>
          <p:nvPr/>
        </p:nvSpPr>
        <p:spPr>
          <a:xfrm>
            <a:off x="598200" y="37768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onboard users to new AI features?</a:t>
            </a:r>
            <a:endParaRPr b="1" sz="1000">
              <a:solidFill>
                <a:schemeClr val="lt1"/>
              </a:solidFill>
            </a:endParaRPr>
          </a:p>
        </p:txBody>
      </p:sp>
      <p:pic>
        <p:nvPicPr>
          <p:cNvPr id="1389" name="Google Shape;1389;p91">
            <a:hlinkClick r:id="rId9"/>
          </p:cNvPr>
          <p:cNvPicPr preferRelativeResize="0"/>
          <p:nvPr/>
        </p:nvPicPr>
        <p:blipFill rotWithShape="1">
          <a:blip r:embed="rId10">
            <a:alphaModFix/>
          </a:blip>
          <a:srcRect b="0" l="0" r="0" t="0"/>
          <a:stretch/>
        </p:blipFill>
        <p:spPr>
          <a:xfrm>
            <a:off x="2466558" y="4197169"/>
            <a:ext cx="264899" cy="264899"/>
          </a:xfrm>
          <a:prstGeom prst="rect">
            <a:avLst/>
          </a:prstGeom>
          <a:noFill/>
          <a:ln>
            <a:noFill/>
          </a:ln>
          <a:effectLst>
            <a:outerShdw blurRad="114300" rotWithShape="0" algn="bl" dir="2760000" dist="47625">
              <a:srgbClr val="000000">
                <a:alpha val="29000"/>
              </a:srgbClr>
            </a:outerShdw>
          </a:effectLst>
        </p:spPr>
      </p:pic>
      <p:sp>
        <p:nvSpPr>
          <p:cNvPr id="1390" name="Google Shape;1390;p9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11">
                  <a:extLst>
                    <a:ext uri="{A12FA001-AC4F-418D-AE19-62706E023703}">
                      <ahyp:hlinkClr val="tx"/>
                    </a:ext>
                  </a:extLst>
                </a:hlinkClick>
              </a:rPr>
              <a:t>People + AI Guidebook</a:t>
            </a:r>
            <a:endParaRPr sz="1000">
              <a:solidFill>
                <a:srgbClr val="999999"/>
              </a:solidFill>
            </a:endParaRPr>
          </a:p>
        </p:txBody>
      </p:sp>
      <p:pic>
        <p:nvPicPr>
          <p:cNvPr id="1391" name="Google Shape;1391;p91">
            <a:hlinkClick r:id="rId12"/>
          </p:cNvPr>
          <p:cNvPicPr preferRelativeResize="0"/>
          <p:nvPr/>
        </p:nvPicPr>
        <p:blipFill>
          <a:blip r:embed="rId13">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sp>
        <p:nvSpPr>
          <p:cNvPr id="193" name="Google Shape;193;p2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94" name="Google Shape;194;p2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95" name="Google Shape;195;p20"/>
          <p:cNvSpPr txBox="1"/>
          <p:nvPr/>
        </p:nvSpPr>
        <p:spPr>
          <a:xfrm>
            <a:off x="742808" y="442225"/>
            <a:ext cx="2348100" cy="326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 sz="1200">
                <a:solidFill>
                  <a:schemeClr val="accent2"/>
                </a:solidFill>
              </a:rPr>
              <a:t>Introduction</a:t>
            </a:r>
            <a:endParaRPr b="1" sz="1200">
              <a:solidFill>
                <a:schemeClr val="accent2"/>
              </a:solidFill>
            </a:endParaRPr>
          </a:p>
        </p:txBody>
      </p:sp>
      <p:sp>
        <p:nvSpPr>
          <p:cNvPr id="196" name="Google Shape;196;p20"/>
          <p:cNvSpPr txBox="1"/>
          <p:nvPr/>
        </p:nvSpPr>
        <p:spPr>
          <a:xfrm>
            <a:off x="731575" y="2161201"/>
            <a:ext cx="2260500" cy="1372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000"/>
              <a:t>Follow along with the instructions to complete the activities.</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rPr lang="en" sz="1000"/>
              <a:t>Note the following patterns of how the slides are laid out.</a:t>
            </a:r>
            <a:endParaRPr sz="1000"/>
          </a:p>
          <a:p>
            <a:pPr indent="0" lvl="0" marL="0" rtl="0" algn="l">
              <a:lnSpc>
                <a:spcPct val="150000"/>
              </a:lnSpc>
              <a:spcBef>
                <a:spcPts val="0"/>
              </a:spcBef>
              <a:spcAft>
                <a:spcPts val="0"/>
              </a:spcAft>
              <a:buClr>
                <a:schemeClr val="dk1"/>
              </a:buClr>
              <a:buSzPts val="1100"/>
              <a:buFont typeface="Arial"/>
              <a:buNone/>
            </a:pPr>
            <a:r>
              <a:t/>
            </a:r>
            <a:endParaRPr sz="1000"/>
          </a:p>
          <a:p>
            <a:pPr indent="0" lvl="0" marL="0" rtl="0" algn="l">
              <a:lnSpc>
                <a:spcPct val="150000"/>
              </a:lnSpc>
              <a:spcBef>
                <a:spcPts val="0"/>
              </a:spcBef>
              <a:spcAft>
                <a:spcPts val="0"/>
              </a:spcAft>
              <a:buClr>
                <a:schemeClr val="dk1"/>
              </a:buClr>
              <a:buSzPts val="1100"/>
              <a:buFont typeface="Arial"/>
              <a:buNone/>
            </a:pPr>
            <a:r>
              <a:t/>
            </a:r>
            <a:endParaRPr sz="1000"/>
          </a:p>
        </p:txBody>
      </p:sp>
      <p:sp>
        <p:nvSpPr>
          <p:cNvPr id="197" name="Google Shape;197;p20"/>
          <p:cNvSpPr txBox="1"/>
          <p:nvPr/>
        </p:nvSpPr>
        <p:spPr>
          <a:xfrm>
            <a:off x="731575" y="917350"/>
            <a:ext cx="2541900" cy="755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500"/>
              <a:t>How to use</a:t>
            </a:r>
            <a:br>
              <a:rPr b="1" lang="en" sz="2500"/>
            </a:br>
            <a:r>
              <a:rPr b="1" lang="en" sz="2500"/>
              <a:t>these slides</a:t>
            </a:r>
            <a:endParaRPr b="1" sz="2500"/>
          </a:p>
        </p:txBody>
      </p:sp>
      <p:sp>
        <p:nvSpPr>
          <p:cNvPr id="198" name="Google Shape;198;p20"/>
          <p:cNvSpPr txBox="1"/>
          <p:nvPr/>
        </p:nvSpPr>
        <p:spPr>
          <a:xfrm>
            <a:off x="5007475" y="917350"/>
            <a:ext cx="3796500" cy="341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Sections</a:t>
            </a:r>
            <a:br>
              <a:rPr b="1" lang="en" sz="1200">
                <a:solidFill>
                  <a:schemeClr val="dk1"/>
                </a:solidFill>
              </a:rPr>
            </a:br>
            <a:r>
              <a:rPr lang="en" sz="1200">
                <a:solidFill>
                  <a:schemeClr val="dk1"/>
                </a:solidFill>
              </a:rPr>
              <a:t>Green</a:t>
            </a:r>
            <a:r>
              <a:rPr lang="en" sz="1200">
                <a:solidFill>
                  <a:schemeClr val="dk1"/>
                </a:solidFill>
              </a:rPr>
              <a:t> slides. Denote a module of the workshop.</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rPr>
              <a:t>Activities</a:t>
            </a:r>
            <a:br>
              <a:rPr b="1" lang="en" sz="1200">
                <a:solidFill>
                  <a:schemeClr val="dk1"/>
                </a:solidFill>
              </a:rPr>
            </a:br>
            <a:r>
              <a:rPr lang="en" sz="1200">
                <a:solidFill>
                  <a:schemeClr val="dk1"/>
                </a:solidFill>
              </a:rPr>
              <a:t>White slides with green timing dots. A timed activity.</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200">
                <a:solidFill>
                  <a:schemeClr val="dk1"/>
                </a:solidFill>
              </a:rPr>
              <a:t>Setup</a:t>
            </a:r>
            <a:br>
              <a:rPr lang="en" sz="1200">
                <a:solidFill>
                  <a:schemeClr val="dk1"/>
                </a:solidFill>
              </a:rPr>
            </a:br>
            <a:r>
              <a:rPr lang="en" sz="1200">
                <a:solidFill>
                  <a:schemeClr val="dk1"/>
                </a:solidFill>
              </a:rPr>
              <a:t>Gray slides (like this one). Resources and context</a:t>
            </a:r>
            <a:br>
              <a:rPr lang="en" sz="1200">
                <a:solidFill>
                  <a:schemeClr val="dk1"/>
                </a:solidFill>
              </a:rPr>
            </a:br>
            <a:r>
              <a:rPr lang="en" sz="1200">
                <a:solidFill>
                  <a:schemeClr val="dk1"/>
                </a:solidFill>
              </a:rPr>
              <a:t>for each activity.</a:t>
            </a:r>
            <a:endParaRPr sz="1200">
              <a:solidFill>
                <a:schemeClr val="dk1"/>
              </a:solidFill>
            </a:endParaRPr>
          </a:p>
          <a:p>
            <a:pPr indent="0" lvl="0" marL="0" rtl="0" algn="l">
              <a:lnSpc>
                <a:spcPct val="115000"/>
              </a:lnSpc>
              <a:spcBef>
                <a:spcPts val="800"/>
              </a:spcBef>
              <a:spcAft>
                <a:spcPts val="800"/>
              </a:spcAft>
              <a:buClr>
                <a:schemeClr val="dk1"/>
              </a:buClr>
              <a:buSzPts val="1100"/>
              <a:buFont typeface="Arial"/>
              <a:buNone/>
            </a:pPr>
            <a:br>
              <a:rPr lang="en" sz="1200">
                <a:solidFill>
                  <a:schemeClr val="dk1"/>
                </a:solidFill>
              </a:rPr>
            </a:br>
            <a:r>
              <a:rPr b="1" lang="en" sz="1200">
                <a:solidFill>
                  <a:schemeClr val="dk1"/>
                </a:solidFill>
              </a:rPr>
              <a:t>Timing dots</a:t>
            </a:r>
            <a:br>
              <a:rPr b="1" lang="en" sz="1200">
                <a:solidFill>
                  <a:schemeClr val="dk1"/>
                </a:solidFill>
              </a:rPr>
            </a:br>
            <a:r>
              <a:rPr lang="en" sz="1200">
                <a:solidFill>
                  <a:schemeClr val="dk1"/>
                </a:solidFill>
              </a:rPr>
              <a:t>Each activity will have the timing listed in a dot on the top right.</a:t>
            </a:r>
            <a:endParaRPr sz="1200">
              <a:solidFill>
                <a:schemeClr val="dk1"/>
              </a:solidFill>
            </a:endParaRPr>
          </a:p>
        </p:txBody>
      </p:sp>
      <p:pic>
        <p:nvPicPr>
          <p:cNvPr id="199" name="Google Shape;199;p20"/>
          <p:cNvPicPr preferRelativeResize="0"/>
          <p:nvPr/>
        </p:nvPicPr>
        <p:blipFill rotWithShape="1">
          <a:blip r:embed="rId6">
            <a:alphaModFix/>
          </a:blip>
          <a:srcRect b="0" l="79" r="89" t="0"/>
          <a:stretch/>
        </p:blipFill>
        <p:spPr>
          <a:xfrm>
            <a:off x="4033225" y="1008426"/>
            <a:ext cx="839977" cy="471875"/>
          </a:xfrm>
          <a:prstGeom prst="rect">
            <a:avLst/>
          </a:prstGeom>
          <a:noFill/>
          <a:ln cap="flat" cmpd="sng" w="9525">
            <a:solidFill>
              <a:srgbClr val="CCCCCC"/>
            </a:solidFill>
            <a:prstDash val="solid"/>
            <a:round/>
            <a:headEnd len="sm" w="sm" type="none"/>
            <a:tailEnd len="sm" w="sm" type="none"/>
          </a:ln>
        </p:spPr>
      </p:pic>
      <p:pic>
        <p:nvPicPr>
          <p:cNvPr id="200" name="Google Shape;200;p20"/>
          <p:cNvPicPr preferRelativeResize="0"/>
          <p:nvPr/>
        </p:nvPicPr>
        <p:blipFill rotWithShape="1">
          <a:blip r:embed="rId7">
            <a:alphaModFix/>
          </a:blip>
          <a:srcRect b="0" l="39" r="29" t="0"/>
          <a:stretch/>
        </p:blipFill>
        <p:spPr>
          <a:xfrm>
            <a:off x="4033225" y="1809175"/>
            <a:ext cx="839977" cy="471768"/>
          </a:xfrm>
          <a:prstGeom prst="rect">
            <a:avLst/>
          </a:prstGeom>
          <a:noFill/>
          <a:ln cap="flat" cmpd="sng" w="9525">
            <a:solidFill>
              <a:srgbClr val="CCCCCC"/>
            </a:solidFill>
            <a:prstDash val="solid"/>
            <a:round/>
            <a:headEnd len="sm" w="sm" type="none"/>
            <a:tailEnd len="sm" w="sm" type="none"/>
          </a:ln>
        </p:spPr>
      </p:pic>
      <p:pic>
        <p:nvPicPr>
          <p:cNvPr id="201" name="Google Shape;201;p20"/>
          <p:cNvPicPr preferRelativeResize="0"/>
          <p:nvPr/>
        </p:nvPicPr>
        <p:blipFill rotWithShape="1">
          <a:blip r:embed="rId8">
            <a:alphaModFix/>
          </a:blip>
          <a:srcRect b="0" l="49" r="59" t="0"/>
          <a:stretch/>
        </p:blipFill>
        <p:spPr>
          <a:xfrm>
            <a:off x="4033224" y="2705588"/>
            <a:ext cx="839979" cy="470824"/>
          </a:xfrm>
          <a:prstGeom prst="rect">
            <a:avLst/>
          </a:prstGeom>
          <a:noFill/>
          <a:ln cap="flat" cmpd="sng" w="9525">
            <a:solidFill>
              <a:srgbClr val="CCCCCC"/>
            </a:solidFill>
            <a:prstDash val="solid"/>
            <a:round/>
            <a:headEnd len="sm" w="sm" type="none"/>
            <a:tailEnd len="sm" w="sm" type="none"/>
          </a:ln>
        </p:spPr>
      </p:pic>
      <p:sp>
        <p:nvSpPr>
          <p:cNvPr id="202" name="Google Shape;202;p20"/>
          <p:cNvSpPr/>
          <p:nvPr/>
        </p:nvSpPr>
        <p:spPr>
          <a:xfrm>
            <a:off x="4169154" y="35340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203" name="Google Shape;203;p20"/>
          <p:cNvSpPr txBox="1"/>
          <p:nvPr/>
        </p:nvSpPr>
        <p:spPr>
          <a:xfrm>
            <a:off x="4245379" y="36318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204" name="Google Shape;204;p20"/>
          <p:cNvGrpSpPr/>
          <p:nvPr/>
        </p:nvGrpSpPr>
        <p:grpSpPr>
          <a:xfrm>
            <a:off x="4130120" y="3565747"/>
            <a:ext cx="204348" cy="204348"/>
            <a:chOff x="710803" y="4142223"/>
            <a:chExt cx="329700" cy="329700"/>
          </a:xfrm>
        </p:grpSpPr>
        <p:sp>
          <p:nvSpPr>
            <p:cNvPr id="205" name="Google Shape;205;p20"/>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20"/>
            <p:cNvGrpSpPr/>
            <p:nvPr/>
          </p:nvGrpSpPr>
          <p:grpSpPr>
            <a:xfrm>
              <a:off x="840400" y="4191349"/>
              <a:ext cx="128261" cy="155689"/>
              <a:chOff x="816561" y="4165464"/>
              <a:chExt cx="128261" cy="155689"/>
            </a:xfrm>
          </p:grpSpPr>
          <p:sp>
            <p:nvSpPr>
              <p:cNvPr id="207" name="Google Shape;207;p20"/>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08" name="Google Shape;208;p20"/>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0" name="Google Shape;210;p2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95" name="Shape 1395"/>
        <p:cNvGrpSpPr/>
        <p:nvPr/>
      </p:nvGrpSpPr>
      <p:grpSpPr>
        <a:xfrm>
          <a:off x="0" y="0"/>
          <a:ext cx="0" cy="0"/>
          <a:chOff x="0" y="0"/>
          <a:chExt cx="0" cy="0"/>
        </a:xfrm>
      </p:grpSpPr>
      <p:sp>
        <p:nvSpPr>
          <p:cNvPr id="1396" name="Google Shape;1396;p92"/>
          <p:cNvSpPr txBox="1"/>
          <p:nvPr/>
        </p:nvSpPr>
        <p:spPr>
          <a:xfrm>
            <a:off x="502625" y="2496650"/>
            <a:ext cx="2260500" cy="92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a:solidFill>
                  <a:schemeClr val="dk1"/>
                </a:solidFill>
              </a:rPr>
              <a:t>This exercise helps you frame the features in terms of human</a:t>
            </a:r>
            <a:br>
              <a:rPr lang="en" sz="1000">
                <a:solidFill>
                  <a:schemeClr val="dk1"/>
                </a:solidFill>
              </a:rPr>
            </a:br>
            <a:r>
              <a:rPr lang="en" sz="1000">
                <a:solidFill>
                  <a:schemeClr val="dk1"/>
                </a:solidFill>
              </a:rPr>
              <a:t>mental models. </a:t>
            </a:r>
            <a:endParaRPr sz="1000">
              <a:solidFill>
                <a:schemeClr val="dk1"/>
              </a:solidFill>
            </a:endParaRPr>
          </a:p>
        </p:txBody>
      </p:sp>
      <p:sp>
        <p:nvSpPr>
          <p:cNvPr id="1397" name="Google Shape;1397;p92"/>
          <p:cNvSpPr txBox="1"/>
          <p:nvPr/>
        </p:nvSpPr>
        <p:spPr>
          <a:xfrm>
            <a:off x="502625" y="917350"/>
            <a:ext cx="26853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Onboarding humans in human terms</a:t>
            </a:r>
            <a:endParaRPr b="1" sz="2500"/>
          </a:p>
        </p:txBody>
      </p:sp>
      <p:sp>
        <p:nvSpPr>
          <p:cNvPr id="1398" name="Google Shape;1398;p92"/>
          <p:cNvSpPr txBox="1"/>
          <p:nvPr/>
        </p:nvSpPr>
        <p:spPr>
          <a:xfrm>
            <a:off x="4397875" y="917350"/>
            <a:ext cx="4356000" cy="33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Onboarding is the process of teaching users </a:t>
            </a:r>
            <a:r>
              <a:rPr b="1" lang="en" sz="1000">
                <a:solidFill>
                  <a:schemeClr val="dk1"/>
                </a:solidFill>
              </a:rPr>
              <a:t>how to partner with</a:t>
            </a:r>
            <a:r>
              <a:rPr lang="en" sz="1000">
                <a:solidFill>
                  <a:schemeClr val="dk1"/>
                </a:solidFill>
              </a:rPr>
              <a:t> an AI, rather than simply presenting AI information.</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br>
              <a:rPr lang="en" sz="1000">
                <a:solidFill>
                  <a:schemeClr val="dk1"/>
                </a:solidFill>
              </a:rPr>
            </a:b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br>
              <a:rPr lang="en" sz="1000">
                <a:solidFill>
                  <a:schemeClr val="dk1"/>
                </a:solidFill>
              </a:rPr>
            </a:b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In this activity, you’ll create your product onboarding in these 4 areas:</a:t>
            </a:r>
            <a:endParaRPr sz="1000">
              <a:solidFill>
                <a:schemeClr val="dk1"/>
              </a:solidFill>
            </a:endParaRPr>
          </a:p>
          <a:p>
            <a:pPr indent="-292100" lvl="0" marL="457200" rtl="0" algn="l">
              <a:lnSpc>
                <a:spcPct val="115000"/>
              </a:lnSpc>
              <a:spcBef>
                <a:spcPts val="800"/>
              </a:spcBef>
              <a:spcAft>
                <a:spcPts val="0"/>
              </a:spcAft>
              <a:buClr>
                <a:schemeClr val="dk1"/>
              </a:buClr>
              <a:buSzPts val="1000"/>
              <a:buChar char="●"/>
            </a:pPr>
            <a:r>
              <a:rPr lang="en" sz="1000">
                <a:solidFill>
                  <a:schemeClr val="dk1"/>
                </a:solidFill>
              </a:rPr>
              <a:t>Expected benefits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Strengths &amp; weaknesses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AI “weirdness”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Tips for users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b="1" sz="1000">
              <a:solidFill>
                <a:schemeClr val="dk1"/>
              </a:solidFill>
            </a:endParaRPr>
          </a:p>
        </p:txBody>
      </p:sp>
      <p:sp>
        <p:nvSpPr>
          <p:cNvPr id="1399" name="Google Shape;1399;p92"/>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What is onboarding?</a:t>
            </a:r>
            <a:endParaRPr b="1" sz="800">
              <a:solidFill>
                <a:schemeClr val="accent2"/>
              </a:solidFill>
            </a:endParaRPr>
          </a:p>
        </p:txBody>
      </p:sp>
      <p:sp>
        <p:nvSpPr>
          <p:cNvPr id="1400" name="Google Shape;1400;p92"/>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a:t>
            </a:r>
            <a:endParaRPr b="1" sz="1200">
              <a:solidFill>
                <a:schemeClr val="accent2"/>
              </a:solidFill>
            </a:endParaRPr>
          </a:p>
        </p:txBody>
      </p:sp>
      <p:sp>
        <p:nvSpPr>
          <p:cNvPr id="1401" name="Google Shape;1401;p92"/>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92"/>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403" name="Google Shape;1403;p92"/>
          <p:cNvSpPr/>
          <p:nvPr/>
        </p:nvSpPr>
        <p:spPr>
          <a:xfrm>
            <a:off x="4619357" y="1481675"/>
            <a:ext cx="2011800" cy="475500"/>
          </a:xfrm>
          <a:prstGeom prst="wedgeRoundRectCallout">
            <a:avLst>
              <a:gd fmla="val -34300" name="adj1"/>
              <a:gd fmla="val 91751" name="adj2"/>
              <a:gd fmla="val 0" name="adj3"/>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chemeClr val="lt1"/>
                </a:solidFill>
              </a:rPr>
              <a:t>What’s the best way to partner with you?</a:t>
            </a:r>
            <a:endParaRPr b="1" sz="1000">
              <a:solidFill>
                <a:schemeClr val="lt1"/>
              </a:solidFill>
            </a:endParaRPr>
          </a:p>
        </p:txBody>
      </p:sp>
      <p:sp>
        <p:nvSpPr>
          <p:cNvPr id="1404" name="Google Shape;1404;p92"/>
          <p:cNvSpPr/>
          <p:nvPr/>
        </p:nvSpPr>
        <p:spPr>
          <a:xfrm>
            <a:off x="6004950" y="2024025"/>
            <a:ext cx="1908300" cy="549900"/>
          </a:xfrm>
          <a:prstGeom prst="wedgeRoundRectCallout">
            <a:avLst>
              <a:gd fmla="val 39713" name="adj1"/>
              <a:gd fmla="val 84260" name="adj2"/>
              <a:gd fmla="val 0"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chemeClr val="lt1"/>
                </a:solidFill>
              </a:rPr>
              <a:t>I can help you with _____, but sometimes I struggle with _____.</a:t>
            </a:r>
            <a:endParaRPr b="1" sz="1000">
              <a:solidFill>
                <a:schemeClr val="lt1"/>
              </a:solidFill>
            </a:endParaRPr>
          </a:p>
        </p:txBody>
      </p:sp>
      <p:sp>
        <p:nvSpPr>
          <p:cNvPr id="1405" name="Google Shape;1405;p92"/>
          <p:cNvSpPr txBox="1"/>
          <p:nvPr/>
        </p:nvSpPr>
        <p:spPr>
          <a:xfrm>
            <a:off x="4471963" y="1969303"/>
            <a:ext cx="479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t>👩‍💼</a:t>
            </a:r>
            <a:endParaRPr sz="2800"/>
          </a:p>
        </p:txBody>
      </p:sp>
      <p:sp>
        <p:nvSpPr>
          <p:cNvPr id="1406" name="Google Shape;1406;p92"/>
          <p:cNvSpPr txBox="1"/>
          <p:nvPr/>
        </p:nvSpPr>
        <p:spPr>
          <a:xfrm>
            <a:off x="7689874" y="2506615"/>
            <a:ext cx="55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t>🤖</a:t>
            </a:r>
            <a:endParaRPr sz="2800"/>
          </a:p>
        </p:txBody>
      </p:sp>
      <p:sp>
        <p:nvSpPr>
          <p:cNvPr id="1407" name="Google Shape;1407;p9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08" name="Google Shape;1408;p92">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93"/>
          <p:cNvSpPr txBox="1"/>
          <p:nvPr/>
        </p:nvSpPr>
        <p:spPr>
          <a:xfrm>
            <a:off x="502625" y="917350"/>
            <a:ext cx="3169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In what way is the AI in your product intended to benefit the user?</a:t>
            </a:r>
            <a:endParaRPr b="1" sz="1600"/>
          </a:p>
          <a:p>
            <a:pPr indent="0" lvl="0" marL="0" rtl="0" algn="l">
              <a:lnSpc>
                <a:spcPct val="115000"/>
              </a:lnSpc>
              <a:spcBef>
                <a:spcPts val="0"/>
              </a:spcBef>
              <a:spcAft>
                <a:spcPts val="1600"/>
              </a:spcAft>
              <a:buClr>
                <a:schemeClr val="dk1"/>
              </a:buClr>
              <a:buSzPts val="1100"/>
              <a:buFont typeface="Arial"/>
              <a:buNone/>
            </a:pPr>
            <a:r>
              <a:rPr lang="en" sz="1200">
                <a:solidFill>
                  <a:schemeClr val="dk1"/>
                </a:solidFill>
              </a:rPr>
              <a:t>E.g. Accuracy, efficiency, consistency, up-level an ability, meaningfulness of work</a:t>
            </a:r>
            <a:endParaRPr b="1" sz="1600"/>
          </a:p>
        </p:txBody>
      </p:sp>
      <p:sp>
        <p:nvSpPr>
          <p:cNvPr id="1414" name="Google Shape;1414;p93"/>
          <p:cNvSpPr txBox="1"/>
          <p:nvPr/>
        </p:nvSpPr>
        <p:spPr>
          <a:xfrm>
            <a:off x="525171" y="442225"/>
            <a:ext cx="74439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a:t>
            </a:r>
            <a:r>
              <a:rPr b="1" lang="en" sz="1200">
                <a:solidFill>
                  <a:schemeClr val="accent2"/>
                </a:solidFill>
              </a:rPr>
              <a:t>Expected Benefits</a:t>
            </a:r>
            <a:endParaRPr b="1" sz="1200">
              <a:solidFill>
                <a:srgbClr val="999999"/>
              </a:solidFill>
            </a:endParaRPr>
          </a:p>
        </p:txBody>
      </p:sp>
      <p:sp>
        <p:nvSpPr>
          <p:cNvPr id="1415" name="Google Shape;1415;p93"/>
          <p:cNvSpPr txBox="1"/>
          <p:nvPr/>
        </p:nvSpPr>
        <p:spPr>
          <a:xfrm>
            <a:off x="4397875" y="917350"/>
            <a:ext cx="3796500" cy="18165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solidFill>
                  <a:schemeClr val="dk1"/>
                </a:solidFill>
              </a:rPr>
              <a:t>It can help you because</a:t>
            </a:r>
            <a:r>
              <a:rPr lang="en" sz="1000">
                <a:solidFill>
                  <a:schemeClr val="dk1"/>
                </a:solidFill>
              </a:rPr>
              <a:t>...</a:t>
            </a:r>
            <a:r>
              <a:rPr lang="en" sz="1000">
                <a:solidFill>
                  <a:schemeClr val="dk1"/>
                </a:solidFill>
              </a:rPr>
              <a:t>.</a:t>
            </a:r>
            <a:r>
              <a:rPr lang="en" sz="1000">
                <a:solidFill>
                  <a:schemeClr val="dk1"/>
                </a:solidFill>
              </a:rPr>
              <a:t>(your answer here)</a:t>
            </a:r>
            <a:endParaRPr sz="1000">
              <a:solidFill>
                <a:schemeClr val="dk1"/>
              </a:solidFill>
            </a:endParaRPr>
          </a:p>
          <a:p>
            <a:pPr indent="0" lvl="0" marL="0" rtl="0" algn="l">
              <a:lnSpc>
                <a:spcPct val="115000"/>
              </a:lnSpc>
              <a:spcBef>
                <a:spcPts val="800"/>
              </a:spcBef>
              <a:spcAft>
                <a:spcPts val="800"/>
              </a:spcAft>
              <a:buClr>
                <a:srgbClr val="000000"/>
              </a:buClr>
              <a:buSzPts val="1100"/>
              <a:buFont typeface="Arial"/>
              <a:buNone/>
            </a:pPr>
            <a:r>
              <a:t/>
            </a:r>
            <a:endParaRPr sz="1000">
              <a:solidFill>
                <a:schemeClr val="dk1"/>
              </a:solidFill>
            </a:endParaRPr>
          </a:p>
        </p:txBody>
      </p:sp>
      <p:sp>
        <p:nvSpPr>
          <p:cNvPr id="1416" name="Google Shape;1416;p93"/>
          <p:cNvSpPr txBox="1"/>
          <p:nvPr/>
        </p:nvSpPr>
        <p:spPr>
          <a:xfrm>
            <a:off x="525175" y="2851950"/>
            <a:ext cx="31698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600">
                <a:solidFill>
                  <a:schemeClr val="dk1"/>
                </a:solidFill>
              </a:rPr>
              <a:t>Which human weaknesses</a:t>
            </a:r>
            <a:r>
              <a:rPr b="1" i="1" lang="en" sz="1600">
                <a:solidFill>
                  <a:schemeClr val="dk1"/>
                </a:solidFill>
              </a:rPr>
              <a:t> </a:t>
            </a:r>
            <a:r>
              <a:rPr b="1" lang="en" sz="1600">
                <a:solidFill>
                  <a:schemeClr val="dk1"/>
                </a:solidFill>
              </a:rPr>
              <a:t>(if any) is it intended to address? </a:t>
            </a:r>
            <a:endParaRPr b="1" sz="1600"/>
          </a:p>
        </p:txBody>
      </p:sp>
      <p:sp>
        <p:nvSpPr>
          <p:cNvPr id="1417" name="Google Shape;1417;p93"/>
          <p:cNvSpPr txBox="1"/>
          <p:nvPr/>
        </p:nvSpPr>
        <p:spPr>
          <a:xfrm>
            <a:off x="4397875" y="2898550"/>
            <a:ext cx="3796500" cy="1512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rPr lang="en" sz="1000">
                <a:solidFill>
                  <a:schemeClr val="dk1"/>
                </a:solidFill>
              </a:rPr>
              <a:t>Humans may be limited in their ability to...</a:t>
            </a:r>
            <a:r>
              <a:rPr lang="en" sz="1000">
                <a:solidFill>
                  <a:schemeClr val="dk1"/>
                </a:solidFill>
              </a:rPr>
              <a:t>(your answer here)</a:t>
            </a:r>
            <a:endParaRPr sz="1000">
              <a:solidFill>
                <a:schemeClr val="dk1"/>
              </a:solidFill>
            </a:endParaRPr>
          </a:p>
        </p:txBody>
      </p:sp>
      <p:sp>
        <p:nvSpPr>
          <p:cNvPr id="1418" name="Google Shape;1418;p93"/>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93"/>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420" name="Google Shape;1420;p93"/>
          <p:cNvGrpSpPr/>
          <p:nvPr/>
        </p:nvGrpSpPr>
        <p:grpSpPr>
          <a:xfrm>
            <a:off x="8342666" y="184147"/>
            <a:ext cx="204348" cy="204348"/>
            <a:chOff x="710803" y="4142223"/>
            <a:chExt cx="329700" cy="329700"/>
          </a:xfrm>
        </p:grpSpPr>
        <p:sp>
          <p:nvSpPr>
            <p:cNvPr id="1421" name="Google Shape;1421;p93"/>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2" name="Google Shape;1422;p93"/>
            <p:cNvGrpSpPr/>
            <p:nvPr/>
          </p:nvGrpSpPr>
          <p:grpSpPr>
            <a:xfrm>
              <a:off x="840400" y="4191349"/>
              <a:ext cx="128261" cy="155689"/>
              <a:chOff x="816561" y="4165464"/>
              <a:chExt cx="128261" cy="155689"/>
            </a:xfrm>
          </p:grpSpPr>
          <p:sp>
            <p:nvSpPr>
              <p:cNvPr id="1423" name="Google Shape;1423;p93"/>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24" name="Google Shape;1424;p93"/>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93"/>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6" name="Google Shape;1426;p9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27" name="Google Shape;1427;p93">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94"/>
          <p:cNvSpPr txBox="1"/>
          <p:nvPr/>
        </p:nvSpPr>
        <p:spPr>
          <a:xfrm>
            <a:off x="502625" y="917350"/>
            <a:ext cx="36099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When users are relying on another </a:t>
            </a:r>
            <a:r>
              <a:rPr b="1" i="1" lang="en" sz="1600">
                <a:solidFill>
                  <a:schemeClr val="accent2"/>
                </a:solidFill>
              </a:rPr>
              <a:t>human</a:t>
            </a:r>
            <a:r>
              <a:rPr b="1" lang="en" sz="1600">
                <a:solidFill>
                  <a:srgbClr val="450087"/>
                </a:solidFill>
              </a:rPr>
              <a:t> </a:t>
            </a:r>
            <a:r>
              <a:rPr b="1" lang="en" sz="1600">
                <a:solidFill>
                  <a:schemeClr val="dk1"/>
                </a:solidFill>
              </a:rPr>
              <a:t>for this task, </a:t>
            </a:r>
            <a:r>
              <a:rPr b="1" lang="en" sz="1600"/>
              <a:t>what qualities do they care about when evaluating the </a:t>
            </a:r>
            <a:r>
              <a:rPr b="1" lang="en" sz="1600">
                <a:solidFill>
                  <a:schemeClr val="dk1"/>
                </a:solidFill>
              </a:rPr>
              <a:t>human</a:t>
            </a:r>
            <a:r>
              <a:rPr b="1" lang="en" sz="1600"/>
              <a:t> on a similar task?</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rPr lang="en" sz="1200">
                <a:solidFill>
                  <a:schemeClr val="dk1"/>
                </a:solidFill>
              </a:rPr>
              <a:t>E.g. If looking for book recommendations, what would a user expect another person to consider when recommending books?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sz="1200">
              <a:solidFill>
                <a:schemeClr val="dk1"/>
              </a:solidFill>
            </a:endParaRPr>
          </a:p>
        </p:txBody>
      </p:sp>
      <p:sp>
        <p:nvSpPr>
          <p:cNvPr id="1433" name="Google Shape;1433;p94"/>
          <p:cNvSpPr txBox="1"/>
          <p:nvPr/>
        </p:nvSpPr>
        <p:spPr>
          <a:xfrm>
            <a:off x="525175" y="442225"/>
            <a:ext cx="75816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a:t>
            </a:r>
            <a:r>
              <a:rPr b="1" lang="en" sz="1200">
                <a:solidFill>
                  <a:schemeClr val="accent2"/>
                </a:solidFill>
              </a:rPr>
              <a:t>Expected Benefits</a:t>
            </a:r>
            <a:endParaRPr b="1" sz="1200">
              <a:solidFill>
                <a:schemeClr val="accent2"/>
              </a:solidFill>
            </a:endParaRPr>
          </a:p>
        </p:txBody>
      </p:sp>
      <p:sp>
        <p:nvSpPr>
          <p:cNvPr id="1434" name="Google Shape;1434;p94"/>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94"/>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436" name="Google Shape;1436;p94"/>
          <p:cNvGrpSpPr/>
          <p:nvPr/>
        </p:nvGrpSpPr>
        <p:grpSpPr>
          <a:xfrm>
            <a:off x="8342666" y="184147"/>
            <a:ext cx="204348" cy="204348"/>
            <a:chOff x="710803" y="4142223"/>
            <a:chExt cx="329700" cy="329700"/>
          </a:xfrm>
        </p:grpSpPr>
        <p:sp>
          <p:nvSpPr>
            <p:cNvPr id="1437" name="Google Shape;1437;p94"/>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8" name="Google Shape;1438;p94"/>
            <p:cNvGrpSpPr/>
            <p:nvPr/>
          </p:nvGrpSpPr>
          <p:grpSpPr>
            <a:xfrm>
              <a:off x="840400" y="4191349"/>
              <a:ext cx="128261" cy="155689"/>
              <a:chOff x="816561" y="4165464"/>
              <a:chExt cx="128261" cy="155689"/>
            </a:xfrm>
          </p:grpSpPr>
          <p:sp>
            <p:nvSpPr>
              <p:cNvPr id="1439" name="Google Shape;1439;p94"/>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40" name="Google Shape;1440;p94"/>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94"/>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42" name="Google Shape;1442;p94"/>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1443" name="Google Shape;1443;p9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44" name="Google Shape;1444;p94">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95"/>
          <p:cNvSpPr txBox="1"/>
          <p:nvPr/>
        </p:nvSpPr>
        <p:spPr>
          <a:xfrm>
            <a:off x="502625" y="917350"/>
            <a:ext cx="3505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Where does your model perform well relative to the </a:t>
            </a:r>
            <a:r>
              <a:rPr b="1" lang="en" sz="1600">
                <a:solidFill>
                  <a:schemeClr val="dk1"/>
                </a:solidFill>
              </a:rPr>
              <a:t>human</a:t>
            </a:r>
            <a:r>
              <a:rPr b="1" lang="en" sz="1600"/>
              <a:t> criteria you just described?</a:t>
            </a:r>
            <a:endParaRPr b="1" sz="1600"/>
          </a:p>
        </p:txBody>
      </p:sp>
      <p:sp>
        <p:nvSpPr>
          <p:cNvPr id="1450" name="Google Shape;1450;p95"/>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Strengths &amp; Weaknesses</a:t>
            </a:r>
            <a:endParaRPr b="1" sz="1200">
              <a:solidFill>
                <a:schemeClr val="accent2"/>
              </a:solidFill>
            </a:endParaRPr>
          </a:p>
        </p:txBody>
      </p:sp>
      <p:sp>
        <p:nvSpPr>
          <p:cNvPr id="1451" name="Google Shape;1451;p95"/>
          <p:cNvSpPr txBox="1"/>
          <p:nvPr/>
        </p:nvSpPr>
        <p:spPr>
          <a:xfrm>
            <a:off x="4397875" y="917350"/>
            <a:ext cx="3796500" cy="1608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rPr lang="en" sz="1000">
                <a:solidFill>
                  <a:schemeClr val="dk1"/>
                </a:solidFill>
              </a:rPr>
              <a:t>The model performs well at…(your answer here)</a:t>
            </a:r>
            <a:endParaRPr sz="1000"/>
          </a:p>
        </p:txBody>
      </p:sp>
      <p:sp>
        <p:nvSpPr>
          <p:cNvPr id="1452" name="Google Shape;1452;p95"/>
          <p:cNvSpPr txBox="1"/>
          <p:nvPr/>
        </p:nvSpPr>
        <p:spPr>
          <a:xfrm>
            <a:off x="502625" y="2951581"/>
            <a:ext cx="3505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Where does it struggle?</a:t>
            </a:r>
            <a:endParaRPr b="1" sz="1600"/>
          </a:p>
          <a:p>
            <a:pPr indent="0" lvl="0" marL="0" rtl="0" algn="l">
              <a:lnSpc>
                <a:spcPct val="115000"/>
              </a:lnSpc>
              <a:spcBef>
                <a:spcPts val="0"/>
              </a:spcBef>
              <a:spcAft>
                <a:spcPts val="0"/>
              </a:spcAft>
              <a:buNone/>
            </a:pPr>
            <a:r>
              <a:t/>
            </a:r>
            <a:endParaRPr b="1" sz="1600"/>
          </a:p>
        </p:txBody>
      </p:sp>
      <p:sp>
        <p:nvSpPr>
          <p:cNvPr id="1453" name="Google Shape;1453;p9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9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455" name="Google Shape;1455;p95"/>
          <p:cNvGrpSpPr/>
          <p:nvPr/>
        </p:nvGrpSpPr>
        <p:grpSpPr>
          <a:xfrm>
            <a:off x="8342666" y="184147"/>
            <a:ext cx="204348" cy="204348"/>
            <a:chOff x="710803" y="4142223"/>
            <a:chExt cx="329700" cy="329700"/>
          </a:xfrm>
        </p:grpSpPr>
        <p:sp>
          <p:nvSpPr>
            <p:cNvPr id="1456" name="Google Shape;1456;p9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7" name="Google Shape;1457;p95"/>
            <p:cNvGrpSpPr/>
            <p:nvPr/>
          </p:nvGrpSpPr>
          <p:grpSpPr>
            <a:xfrm>
              <a:off x="840400" y="4191349"/>
              <a:ext cx="128261" cy="155689"/>
              <a:chOff x="816561" y="4165464"/>
              <a:chExt cx="128261" cy="155689"/>
            </a:xfrm>
          </p:grpSpPr>
          <p:sp>
            <p:nvSpPr>
              <p:cNvPr id="1458" name="Google Shape;1458;p9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59" name="Google Shape;1459;p9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9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61" name="Google Shape;1461;p95"/>
          <p:cNvSpPr txBox="1"/>
          <p:nvPr/>
        </p:nvSpPr>
        <p:spPr>
          <a:xfrm>
            <a:off x="4397875" y="2898550"/>
            <a:ext cx="3796500" cy="1512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rgbClr val="000000"/>
              </a:buClr>
              <a:buSzPts val="1100"/>
              <a:buFont typeface="Arial"/>
              <a:buNone/>
            </a:pPr>
            <a:r>
              <a:rPr lang="en" sz="1000">
                <a:solidFill>
                  <a:schemeClr val="dk1"/>
                </a:solidFill>
              </a:rPr>
              <a:t>The model might struggle a bit on...</a:t>
            </a:r>
            <a:r>
              <a:rPr lang="en" sz="1000">
                <a:solidFill>
                  <a:schemeClr val="dk1"/>
                </a:solidFill>
              </a:rPr>
              <a:t>(your answer here)</a:t>
            </a:r>
            <a:endParaRPr sz="1000"/>
          </a:p>
        </p:txBody>
      </p:sp>
      <p:sp>
        <p:nvSpPr>
          <p:cNvPr id="1462" name="Google Shape;1462;p9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63" name="Google Shape;1463;p9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96"/>
          <p:cNvSpPr txBox="1"/>
          <p:nvPr/>
        </p:nvSpPr>
        <p:spPr>
          <a:xfrm>
            <a:off x="502625" y="917350"/>
            <a:ext cx="3575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What </a:t>
            </a:r>
            <a:r>
              <a:rPr b="1" lang="en" sz="1600">
                <a:solidFill>
                  <a:schemeClr val="accent2"/>
                </a:solidFill>
              </a:rPr>
              <a:t>special cases (e.g. edge cases)</a:t>
            </a:r>
            <a:r>
              <a:rPr b="1" lang="en" sz="1600"/>
              <a:t> would someone expect a </a:t>
            </a:r>
            <a:r>
              <a:rPr b="1" lang="en" sz="1600">
                <a:solidFill>
                  <a:schemeClr val="dk1"/>
                </a:solidFill>
              </a:rPr>
              <a:t>human</a:t>
            </a:r>
            <a:r>
              <a:rPr b="1" lang="en" sz="1600"/>
              <a:t> to be able to handle for this task?</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1600"/>
              </a:spcAft>
              <a:buNone/>
            </a:pPr>
            <a:r>
              <a:rPr lang="en" sz="1200">
                <a:solidFill>
                  <a:schemeClr val="dk1"/>
                </a:solidFill>
              </a:rPr>
              <a:t>E.g. When people give each other driving directions, they know to avoid roads under construction, steep hills, and bizarre</a:t>
            </a:r>
            <a:br>
              <a:rPr lang="en" sz="1200">
                <a:solidFill>
                  <a:schemeClr val="dk1"/>
                </a:solidFill>
              </a:rPr>
            </a:br>
            <a:r>
              <a:rPr lang="en" sz="1200">
                <a:solidFill>
                  <a:schemeClr val="dk1"/>
                </a:solidFill>
              </a:rPr>
              <a:t>traffic patterns.</a:t>
            </a:r>
            <a:endParaRPr sz="1200">
              <a:solidFill>
                <a:schemeClr val="dk1"/>
              </a:solidFill>
            </a:endParaRPr>
          </a:p>
        </p:txBody>
      </p:sp>
      <p:sp>
        <p:nvSpPr>
          <p:cNvPr id="1469" name="Google Shape;1469;p96"/>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Strengths &amp; Weaknesses</a:t>
            </a:r>
            <a:endParaRPr b="1" sz="1200">
              <a:solidFill>
                <a:schemeClr val="accent2"/>
              </a:solidFill>
            </a:endParaRPr>
          </a:p>
        </p:txBody>
      </p:sp>
      <p:sp>
        <p:nvSpPr>
          <p:cNvPr id="1470" name="Google Shape;1470;p96"/>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96"/>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472" name="Google Shape;1472;p96"/>
          <p:cNvGrpSpPr/>
          <p:nvPr/>
        </p:nvGrpSpPr>
        <p:grpSpPr>
          <a:xfrm>
            <a:off x="8342666" y="184147"/>
            <a:ext cx="204348" cy="204348"/>
            <a:chOff x="710803" y="4142223"/>
            <a:chExt cx="329700" cy="329700"/>
          </a:xfrm>
        </p:grpSpPr>
        <p:sp>
          <p:nvSpPr>
            <p:cNvPr id="1473" name="Google Shape;1473;p96"/>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4" name="Google Shape;1474;p96"/>
            <p:cNvGrpSpPr/>
            <p:nvPr/>
          </p:nvGrpSpPr>
          <p:grpSpPr>
            <a:xfrm>
              <a:off x="840400" y="4191349"/>
              <a:ext cx="128261" cy="155689"/>
              <a:chOff x="816561" y="4165464"/>
              <a:chExt cx="128261" cy="155689"/>
            </a:xfrm>
          </p:grpSpPr>
          <p:sp>
            <p:nvSpPr>
              <p:cNvPr id="1475" name="Google Shape;1475;p96"/>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76" name="Google Shape;1476;p96"/>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96"/>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78" name="Google Shape;1478;p96"/>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1479" name="Google Shape;1479;p9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80" name="Google Shape;1480;p9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97"/>
          <p:cNvSpPr txBox="1"/>
          <p:nvPr/>
        </p:nvSpPr>
        <p:spPr>
          <a:xfrm>
            <a:off x="502625" y="917350"/>
            <a:ext cx="3505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Where does your model perform well in the special cases you described?</a:t>
            </a:r>
            <a:endParaRPr b="1" sz="1600"/>
          </a:p>
          <a:p>
            <a:pPr indent="0" lvl="0" marL="0" rtl="0" algn="l">
              <a:lnSpc>
                <a:spcPct val="115000"/>
              </a:lnSpc>
              <a:spcBef>
                <a:spcPts val="0"/>
              </a:spcBef>
              <a:spcAft>
                <a:spcPts val="0"/>
              </a:spcAft>
              <a:buNone/>
            </a:pPr>
            <a:r>
              <a:t/>
            </a:r>
            <a:endParaRPr b="1" sz="1600"/>
          </a:p>
        </p:txBody>
      </p:sp>
      <p:sp>
        <p:nvSpPr>
          <p:cNvPr id="1486" name="Google Shape;1486;p97"/>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Strengths &amp; Weaknesses</a:t>
            </a:r>
            <a:endParaRPr b="1" sz="1200">
              <a:solidFill>
                <a:schemeClr val="accent2"/>
              </a:solidFill>
            </a:endParaRPr>
          </a:p>
        </p:txBody>
      </p:sp>
      <p:sp>
        <p:nvSpPr>
          <p:cNvPr id="1487" name="Google Shape;1487;p97"/>
          <p:cNvSpPr txBox="1"/>
          <p:nvPr/>
        </p:nvSpPr>
        <p:spPr>
          <a:xfrm>
            <a:off x="4397875" y="917350"/>
            <a:ext cx="3796500" cy="16080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The model is really good at…(your answer here)</a:t>
            </a:r>
            <a:endParaRPr sz="1000">
              <a:solidFill>
                <a:schemeClr val="dk1"/>
              </a:solidFill>
            </a:endParaRPr>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488" name="Google Shape;1488;p97"/>
          <p:cNvSpPr txBox="1"/>
          <p:nvPr/>
        </p:nvSpPr>
        <p:spPr>
          <a:xfrm>
            <a:off x="502625" y="2951581"/>
            <a:ext cx="35055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Where does it struggle?</a:t>
            </a:r>
            <a:endParaRPr b="1" sz="1600"/>
          </a:p>
          <a:p>
            <a:pPr indent="0" lvl="0" marL="0" rtl="0" algn="l">
              <a:lnSpc>
                <a:spcPct val="115000"/>
              </a:lnSpc>
              <a:spcBef>
                <a:spcPts val="0"/>
              </a:spcBef>
              <a:spcAft>
                <a:spcPts val="0"/>
              </a:spcAft>
              <a:buNone/>
            </a:pPr>
            <a:r>
              <a:t/>
            </a:r>
            <a:endParaRPr b="1" sz="1600"/>
          </a:p>
        </p:txBody>
      </p:sp>
      <p:sp>
        <p:nvSpPr>
          <p:cNvPr id="1489" name="Google Shape;1489;p9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9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491" name="Google Shape;1491;p97"/>
          <p:cNvGrpSpPr/>
          <p:nvPr/>
        </p:nvGrpSpPr>
        <p:grpSpPr>
          <a:xfrm>
            <a:off x="8342666" y="184147"/>
            <a:ext cx="204348" cy="204348"/>
            <a:chOff x="710803" y="4142223"/>
            <a:chExt cx="329700" cy="329700"/>
          </a:xfrm>
        </p:grpSpPr>
        <p:sp>
          <p:nvSpPr>
            <p:cNvPr id="1492" name="Google Shape;1492;p9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3" name="Google Shape;1493;p97"/>
            <p:cNvGrpSpPr/>
            <p:nvPr/>
          </p:nvGrpSpPr>
          <p:grpSpPr>
            <a:xfrm>
              <a:off x="840400" y="4191349"/>
              <a:ext cx="128261" cy="155689"/>
              <a:chOff x="816561" y="4165464"/>
              <a:chExt cx="128261" cy="155689"/>
            </a:xfrm>
          </p:grpSpPr>
          <p:sp>
            <p:nvSpPr>
              <p:cNvPr id="1494" name="Google Shape;1494;p9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95" name="Google Shape;1495;p9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9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97" name="Google Shape;1497;p97"/>
          <p:cNvSpPr txBox="1"/>
          <p:nvPr/>
        </p:nvSpPr>
        <p:spPr>
          <a:xfrm>
            <a:off x="4397875" y="2898550"/>
            <a:ext cx="3796500" cy="1512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The model </a:t>
            </a:r>
            <a:r>
              <a:rPr lang="en" sz="1000">
                <a:solidFill>
                  <a:schemeClr val="dk1"/>
                </a:solidFill>
              </a:rPr>
              <a:t>might struggle a bit on...(your answer here)</a:t>
            </a:r>
            <a:endParaRPr sz="1000">
              <a:solidFill>
                <a:schemeClr val="dk1"/>
              </a:solidFill>
            </a:endParaRPr>
          </a:p>
          <a:p>
            <a:pPr indent="0" lvl="0" marL="0" rtl="0" algn="l">
              <a:lnSpc>
                <a:spcPct val="115000"/>
              </a:lnSpc>
              <a:spcBef>
                <a:spcPts val="800"/>
              </a:spcBef>
              <a:spcAft>
                <a:spcPts val="800"/>
              </a:spcAft>
              <a:buClr>
                <a:srgbClr val="000000"/>
              </a:buClr>
              <a:buSzPts val="1100"/>
              <a:buFont typeface="Arial"/>
              <a:buNone/>
            </a:pPr>
            <a:r>
              <a:t/>
            </a:r>
            <a:endParaRPr sz="1000">
              <a:solidFill>
                <a:schemeClr val="dk1"/>
              </a:solidFill>
            </a:endParaRPr>
          </a:p>
        </p:txBody>
      </p:sp>
      <p:sp>
        <p:nvSpPr>
          <p:cNvPr id="1498" name="Google Shape;1498;p9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499" name="Google Shape;1499;p9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98"/>
          <p:cNvSpPr txBox="1"/>
          <p:nvPr/>
        </p:nvSpPr>
        <p:spPr>
          <a:xfrm>
            <a:off x="502625" y="917350"/>
            <a:ext cx="3285600" cy="126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What cases are </a:t>
            </a:r>
            <a:r>
              <a:rPr b="1" lang="en" sz="1600">
                <a:solidFill>
                  <a:schemeClr val="accent2"/>
                </a:solidFill>
              </a:rPr>
              <a:t>“out of scope”</a:t>
            </a:r>
            <a:r>
              <a:rPr b="1" lang="en" sz="1600"/>
              <a:t> for the model </a:t>
            </a:r>
            <a:r>
              <a:rPr b="1" lang="en" sz="1600">
                <a:solidFill>
                  <a:schemeClr val="dk1"/>
                </a:solidFill>
              </a:rPr>
              <a:t>that a user might expect to from a human?</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rPr lang="en" sz="1200">
                <a:solidFill>
                  <a:schemeClr val="dk1"/>
                </a:solidFill>
              </a:rPr>
              <a:t>The model was not trained on particular kinds of data so there are no expectations of performance in those cases.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E.g., the book recommender never “read” books from before 1900, so don’t expect classics in your recommendation set.</a:t>
            </a:r>
            <a:endParaRPr b="1" i="1" sz="1600">
              <a:solidFill>
                <a:schemeClr val="dk1"/>
              </a:solidFill>
            </a:endParaRPr>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t/>
            </a:r>
            <a:endParaRPr b="1" sz="1600"/>
          </a:p>
        </p:txBody>
      </p:sp>
      <p:sp>
        <p:nvSpPr>
          <p:cNvPr id="1505" name="Google Shape;1505;p98"/>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Strengths &amp; Weaknesses</a:t>
            </a:r>
            <a:endParaRPr b="1" sz="1200">
              <a:solidFill>
                <a:schemeClr val="accent2"/>
              </a:solidFill>
            </a:endParaRPr>
          </a:p>
        </p:txBody>
      </p:sp>
      <p:sp>
        <p:nvSpPr>
          <p:cNvPr id="1506" name="Google Shape;1506;p98"/>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98"/>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508" name="Google Shape;1508;p98"/>
          <p:cNvGrpSpPr/>
          <p:nvPr/>
        </p:nvGrpSpPr>
        <p:grpSpPr>
          <a:xfrm>
            <a:off x="8342666" y="184147"/>
            <a:ext cx="204348" cy="204348"/>
            <a:chOff x="710803" y="4142223"/>
            <a:chExt cx="329700" cy="329700"/>
          </a:xfrm>
        </p:grpSpPr>
        <p:sp>
          <p:nvSpPr>
            <p:cNvPr id="1509" name="Google Shape;1509;p98"/>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0" name="Google Shape;1510;p98"/>
            <p:cNvGrpSpPr/>
            <p:nvPr/>
          </p:nvGrpSpPr>
          <p:grpSpPr>
            <a:xfrm>
              <a:off x="840400" y="4191349"/>
              <a:ext cx="128261" cy="155689"/>
              <a:chOff x="816561" y="4165464"/>
              <a:chExt cx="128261" cy="155689"/>
            </a:xfrm>
          </p:grpSpPr>
          <p:sp>
            <p:nvSpPr>
              <p:cNvPr id="1511" name="Google Shape;1511;p98"/>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512" name="Google Shape;1512;p98"/>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98"/>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14" name="Google Shape;1514;p98"/>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 might expect other humans to be able to handle….but the model...</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1515" name="Google Shape;1515;p9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516" name="Google Shape;1516;p98">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99"/>
          <p:cNvSpPr txBox="1"/>
          <p:nvPr/>
        </p:nvSpPr>
        <p:spPr>
          <a:xfrm>
            <a:off x="502625" y="917350"/>
            <a:ext cx="3262200" cy="9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In what ways does the model behave “weirdly” or differently from human ways of thinking? (aka, how is the “AI” brain different from the human brain?)</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rPr lang="en" sz="1200">
                <a:solidFill>
                  <a:schemeClr val="dk1"/>
                </a:solidFill>
              </a:rPr>
              <a:t>E.g. </a:t>
            </a:r>
            <a:r>
              <a:rPr i="1" lang="en" sz="1200">
                <a:solidFill>
                  <a:schemeClr val="dk1"/>
                </a:solidFill>
              </a:rPr>
              <a:t>The story-writing model sometimes changes the main character’s name partway through the story. This is because the model learned from paragraph-long snippets, so it hasn’t “seen” plot lines with longer-term dependencies.</a:t>
            </a:r>
            <a:endParaRPr b="1" sz="1600"/>
          </a:p>
        </p:txBody>
      </p:sp>
      <p:sp>
        <p:nvSpPr>
          <p:cNvPr id="1522" name="Google Shape;1522;p99"/>
          <p:cNvSpPr txBox="1"/>
          <p:nvPr/>
        </p:nvSpPr>
        <p:spPr>
          <a:xfrm>
            <a:off x="525183" y="442225"/>
            <a:ext cx="47157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 AI “Weirdness”</a:t>
            </a:r>
            <a:endParaRPr b="1" sz="1200">
              <a:solidFill>
                <a:schemeClr val="accent2"/>
              </a:solidFill>
            </a:endParaRPr>
          </a:p>
        </p:txBody>
      </p:sp>
      <p:sp>
        <p:nvSpPr>
          <p:cNvPr id="1523" name="Google Shape;1523;p99"/>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99"/>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525" name="Google Shape;1525;p99"/>
          <p:cNvGrpSpPr/>
          <p:nvPr/>
        </p:nvGrpSpPr>
        <p:grpSpPr>
          <a:xfrm>
            <a:off x="8342666" y="184147"/>
            <a:ext cx="204348" cy="204348"/>
            <a:chOff x="710803" y="4142223"/>
            <a:chExt cx="329700" cy="329700"/>
          </a:xfrm>
        </p:grpSpPr>
        <p:sp>
          <p:nvSpPr>
            <p:cNvPr id="1526" name="Google Shape;1526;p99"/>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7" name="Google Shape;1527;p99"/>
            <p:cNvGrpSpPr/>
            <p:nvPr/>
          </p:nvGrpSpPr>
          <p:grpSpPr>
            <a:xfrm>
              <a:off x="840400" y="4191349"/>
              <a:ext cx="128261" cy="155689"/>
              <a:chOff x="816561" y="4165464"/>
              <a:chExt cx="128261" cy="155689"/>
            </a:xfrm>
          </p:grpSpPr>
          <p:sp>
            <p:nvSpPr>
              <p:cNvPr id="1528" name="Google Shape;1528;p99"/>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529" name="Google Shape;1529;p99"/>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99"/>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31" name="Google Shape;1531;p99"/>
          <p:cNvSpPr txBox="1"/>
          <p:nvPr/>
        </p:nvSpPr>
        <p:spPr>
          <a:xfrm>
            <a:off x="4397875" y="917350"/>
            <a:ext cx="3796500" cy="3518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a:t>You might think that the model...but </a:t>
            </a:r>
            <a:r>
              <a:rPr lang="en" sz="1000">
                <a:solidFill>
                  <a:schemeClr val="dk1"/>
                </a:solidFill>
              </a:rPr>
              <a:t>it may appear to act </a:t>
            </a:r>
            <a:r>
              <a:rPr lang="en" sz="1000">
                <a:solidFill>
                  <a:schemeClr val="dk1"/>
                </a:solidFill>
              </a:rPr>
              <a:t>strangely by… This is because…(your answer here)</a:t>
            </a:r>
            <a:endParaRPr sz="1000"/>
          </a:p>
          <a:p>
            <a:pPr indent="0" lvl="0" marL="0" rtl="0" algn="l">
              <a:lnSpc>
                <a:spcPct val="115000"/>
              </a:lnSpc>
              <a:spcBef>
                <a:spcPts val="800"/>
              </a:spcBef>
              <a:spcAft>
                <a:spcPts val="800"/>
              </a:spcAft>
              <a:buClr>
                <a:srgbClr val="000000"/>
              </a:buClr>
              <a:buSzPts val="1100"/>
              <a:buFont typeface="Arial"/>
              <a:buNone/>
            </a:pPr>
            <a:r>
              <a:t/>
            </a:r>
            <a:endParaRPr/>
          </a:p>
        </p:txBody>
      </p:sp>
      <p:sp>
        <p:nvSpPr>
          <p:cNvPr id="1532" name="Google Shape;1532;p9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533" name="Google Shape;1533;p99">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37" name="Shape 1537"/>
        <p:cNvGrpSpPr/>
        <p:nvPr/>
      </p:nvGrpSpPr>
      <p:grpSpPr>
        <a:xfrm>
          <a:off x="0" y="0"/>
          <a:ext cx="0" cy="0"/>
          <a:chOff x="0" y="0"/>
          <a:chExt cx="0" cy="0"/>
        </a:xfrm>
      </p:grpSpPr>
      <p:sp>
        <p:nvSpPr>
          <p:cNvPr id="1538" name="Google Shape;1538;p100"/>
          <p:cNvSpPr txBox="1"/>
          <p:nvPr/>
        </p:nvSpPr>
        <p:spPr>
          <a:xfrm>
            <a:off x="502625" y="203945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From the content you generated above, summarize the most important points.</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000">
                <a:solidFill>
                  <a:schemeClr val="dk1"/>
                </a:solidFill>
              </a:rPr>
              <a:t>Think of these as onboarding screens you may insert at the beginning of the product journey or in specific critical moments.</a:t>
            </a:r>
            <a:endParaRPr sz="1000">
              <a:solidFill>
                <a:schemeClr val="dk1"/>
              </a:solidFill>
            </a:endParaRPr>
          </a:p>
        </p:txBody>
      </p:sp>
      <p:sp>
        <p:nvSpPr>
          <p:cNvPr id="1539" name="Google Shape;1539;p100"/>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Synthesize critical info</a:t>
            </a:r>
            <a:endParaRPr b="1" sz="2500"/>
          </a:p>
        </p:txBody>
      </p:sp>
      <p:sp>
        <p:nvSpPr>
          <p:cNvPr id="1540" name="Google Shape;1540;p100"/>
          <p:cNvSpPr txBox="1"/>
          <p:nvPr/>
        </p:nvSpPr>
        <p:spPr>
          <a:xfrm>
            <a:off x="4397875" y="917350"/>
            <a:ext cx="3796500" cy="40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Plant Pal</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This is </a:t>
            </a:r>
            <a:r>
              <a:rPr b="1" lang="en" sz="1000">
                <a:solidFill>
                  <a:schemeClr val="dk1"/>
                </a:solidFill>
              </a:rPr>
              <a:t>Plant Pal</a:t>
            </a:r>
            <a:r>
              <a:rPr lang="en" sz="1000">
                <a:solidFill>
                  <a:schemeClr val="dk1"/>
                </a:solidFill>
              </a:rPr>
              <a:t>, and it can help you by </a:t>
            </a:r>
            <a:r>
              <a:rPr b="1" lang="en" sz="1000">
                <a:solidFill>
                  <a:schemeClr val="dk1"/>
                </a:solidFill>
              </a:rPr>
              <a:t>identifying the safety of 400+ plants in the USA</a:t>
            </a:r>
            <a:r>
              <a:rPr lang="en" sz="1000">
                <a:solidFill>
                  <a:schemeClr val="dk1"/>
                </a:solidFill>
              </a:rPr>
              <a:t>. It is unable to </a:t>
            </a:r>
            <a:r>
              <a:rPr b="1" lang="en" sz="1000">
                <a:solidFill>
                  <a:schemeClr val="dk1"/>
                </a:solidFill>
              </a:rPr>
              <a:t>identify plants outside the US or make assertions about their safety</a:t>
            </a:r>
            <a:r>
              <a:rPr lang="en" sz="1000">
                <a:solidFill>
                  <a:schemeClr val="dk1"/>
                </a:solidFill>
              </a:rPr>
              <a: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It’s really great at</a:t>
            </a:r>
            <a:r>
              <a:rPr lang="en" sz="1000">
                <a:solidFill>
                  <a:schemeClr val="dk1"/>
                </a:solidFill>
              </a:rPr>
              <a:t> </a:t>
            </a:r>
            <a:r>
              <a:rPr b="1" lang="en" sz="1000">
                <a:solidFill>
                  <a:schemeClr val="dk1"/>
                </a:solidFill>
              </a:rPr>
              <a:t>understanding safety for adults, dogs, and cats</a:t>
            </a:r>
            <a:r>
              <a:rPr lang="en" sz="1000">
                <a:solidFill>
                  <a:schemeClr val="dk1"/>
                </a:solidFill>
              </a:rPr>
              <a:t>, but it may struggle on </a:t>
            </a:r>
            <a:r>
              <a:rPr b="1" lang="en" sz="1000">
                <a:solidFill>
                  <a:schemeClr val="dk1"/>
                </a:solidFill>
              </a:rPr>
              <a:t>safety for kids</a:t>
            </a:r>
            <a:r>
              <a:rPr lang="en" sz="1000">
                <a:solidFill>
                  <a:schemeClr val="dk1"/>
                </a:solidFill>
              </a:rPr>
              <a:t>. It may sometimes appear to act strangely because </a:t>
            </a:r>
            <a:r>
              <a:rPr b="1" lang="en" sz="1000">
                <a:solidFill>
                  <a:schemeClr val="dk1"/>
                </a:solidFill>
              </a:rPr>
              <a:t>it doesn’t identify the plants the same way humans do</a:t>
            </a:r>
            <a:r>
              <a:rPr lang="en" sz="1000">
                <a:solidFill>
                  <a:schemeClr val="dk1"/>
                </a:solidFill>
              </a:rPr>
              <a: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a:solidFill>
                  <a:schemeClr val="dk1"/>
                </a:solidFill>
              </a:rPr>
              <a:t>Run</a:t>
            </a:r>
            <a:endParaRPr b="1"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000">
                <a:solidFill>
                  <a:schemeClr val="dk1"/>
                </a:solidFill>
              </a:rPr>
              <a:t>This is </a:t>
            </a:r>
            <a:r>
              <a:rPr b="1" lang="en" sz="1000">
                <a:solidFill>
                  <a:schemeClr val="dk1"/>
                </a:solidFill>
              </a:rPr>
              <a:t>Run</a:t>
            </a:r>
            <a:r>
              <a:rPr lang="en" sz="1000">
                <a:solidFill>
                  <a:schemeClr val="dk1"/>
                </a:solidFill>
              </a:rPr>
              <a:t>, and it can help you by </a:t>
            </a:r>
            <a:r>
              <a:rPr b="1" lang="en" sz="1000">
                <a:solidFill>
                  <a:schemeClr val="dk1"/>
                </a:solidFill>
              </a:rPr>
              <a:t>suggesting running routes in your area</a:t>
            </a:r>
            <a:r>
              <a:rPr lang="en" sz="1000">
                <a:solidFill>
                  <a:schemeClr val="dk1"/>
                </a:solidFill>
              </a:rPr>
              <a:t>. It is unable to </a:t>
            </a:r>
            <a:r>
              <a:rPr b="1" lang="en" sz="1000">
                <a:solidFill>
                  <a:schemeClr val="dk1"/>
                </a:solidFill>
              </a:rPr>
              <a:t>make recommendations based on uncommon health conditions</a:t>
            </a:r>
            <a:r>
              <a:rPr lang="en" sz="1000">
                <a:solidFill>
                  <a:schemeClr val="dk1"/>
                </a:solidFill>
              </a:rPr>
              <a: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rPr lang="en" sz="1000">
                <a:solidFill>
                  <a:schemeClr val="dk1"/>
                </a:solidFill>
              </a:rPr>
              <a:t>It’s really great at </a:t>
            </a:r>
            <a:r>
              <a:rPr b="1" lang="en" sz="1000">
                <a:solidFill>
                  <a:schemeClr val="dk1"/>
                </a:solidFill>
              </a:rPr>
              <a:t>choosing appropriate elevation gains</a:t>
            </a:r>
            <a:r>
              <a:rPr lang="en" sz="1000">
                <a:solidFill>
                  <a:schemeClr val="dk1"/>
                </a:solidFill>
              </a:rPr>
              <a:t>, but it may struggle on</a:t>
            </a:r>
            <a:r>
              <a:rPr b="1" lang="en" sz="1000">
                <a:solidFill>
                  <a:schemeClr val="dk1"/>
                </a:solidFill>
              </a:rPr>
              <a:t> knowing the safety level of sidewalks</a:t>
            </a:r>
            <a:r>
              <a:rPr lang="en" sz="1000">
                <a:solidFill>
                  <a:schemeClr val="dk1"/>
                </a:solidFill>
              </a:rPr>
              <a:t>. It may sometimes appear to act strangely because </a:t>
            </a:r>
            <a:r>
              <a:rPr b="1" lang="en" sz="1000">
                <a:solidFill>
                  <a:schemeClr val="dk1"/>
                </a:solidFill>
              </a:rPr>
              <a:t>its routes are based on mapping data so they might not look like obvious loops or out-and-backs</a:t>
            </a:r>
            <a:r>
              <a:rPr lang="en" sz="1000">
                <a:solidFill>
                  <a:schemeClr val="dk1"/>
                </a:solidFill>
              </a:rPr>
              <a:t>.</a:t>
            </a:r>
            <a:endParaRPr b="1" sz="1000">
              <a:solidFill>
                <a:schemeClr val="dk1"/>
              </a:solidFill>
            </a:endParaRPr>
          </a:p>
        </p:txBody>
      </p:sp>
      <p:sp>
        <p:nvSpPr>
          <p:cNvPr id="1541" name="Google Shape;1541;p100"/>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Examples</a:t>
            </a:r>
            <a:endParaRPr b="1" sz="800">
              <a:solidFill>
                <a:schemeClr val="accent2"/>
              </a:solidFill>
            </a:endParaRPr>
          </a:p>
        </p:txBody>
      </p:sp>
      <p:sp>
        <p:nvSpPr>
          <p:cNvPr id="1542" name="Google Shape;1542;p10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AI Onboarding</a:t>
            </a:r>
            <a:endParaRPr b="1" sz="1200">
              <a:solidFill>
                <a:schemeClr val="accent2"/>
              </a:solidFill>
            </a:endParaRPr>
          </a:p>
        </p:txBody>
      </p:sp>
      <p:sp>
        <p:nvSpPr>
          <p:cNvPr id="1543" name="Google Shape;1543;p10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0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545" name="Google Shape;1545;p10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546" name="Google Shape;1546;p100">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
        <p:nvSpPr>
          <p:cNvPr id="1547" name="Google Shape;1547;p100">
            <a:hlinkClick r:id="rId6"/>
          </p:cNvPr>
          <p:cNvSpPr/>
          <p:nvPr/>
        </p:nvSpPr>
        <p:spPr>
          <a:xfrm>
            <a:off x="598200" y="37006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Example of </a:t>
            </a:r>
            <a:r>
              <a:rPr b="1" lang="en" sz="1000">
                <a:solidFill>
                  <a:schemeClr val="lt1"/>
                </a:solidFill>
              </a:rPr>
              <a:t>AI</a:t>
            </a:r>
            <a:r>
              <a:rPr b="1" lang="en" sz="1000">
                <a:solidFill>
                  <a:schemeClr val="lt1"/>
                </a:solidFill>
              </a:rPr>
              <a:t> Onboarding in healthcare imaging</a:t>
            </a:r>
            <a:endParaRPr b="1" sz="1000">
              <a:solidFill>
                <a:schemeClr val="lt1"/>
              </a:solidFill>
            </a:endParaRPr>
          </a:p>
        </p:txBody>
      </p:sp>
      <p:pic>
        <p:nvPicPr>
          <p:cNvPr id="1548" name="Google Shape;1548;p100">
            <a:hlinkClick r:id="rId7"/>
          </p:cNvPr>
          <p:cNvPicPr preferRelativeResize="0"/>
          <p:nvPr/>
        </p:nvPicPr>
        <p:blipFill rotWithShape="1">
          <a:blip r:embed="rId8">
            <a:alphaModFix/>
          </a:blip>
          <a:srcRect b="0" l="0" r="0" t="0"/>
          <a:stretch/>
        </p:blipFill>
        <p:spPr>
          <a:xfrm>
            <a:off x="2466558" y="4120969"/>
            <a:ext cx="264899" cy="264899"/>
          </a:xfrm>
          <a:prstGeom prst="rect">
            <a:avLst/>
          </a:prstGeom>
          <a:noFill/>
          <a:ln>
            <a:noFill/>
          </a:ln>
          <a:effectLst>
            <a:outerShdw blurRad="114300" rotWithShape="0" algn="bl" dir="2760000" dist="47625">
              <a:srgbClr val="000000">
                <a:alpha val="29000"/>
              </a:srgbClr>
            </a:outerShdw>
          </a:effectLst>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101"/>
          <p:cNvSpPr txBox="1"/>
          <p:nvPr/>
        </p:nvSpPr>
        <p:spPr>
          <a:xfrm>
            <a:off x="525169" y="442225"/>
            <a:ext cx="4043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Most critical onboarding information</a:t>
            </a:r>
            <a:endParaRPr b="1" sz="1200">
              <a:solidFill>
                <a:schemeClr val="accent2"/>
              </a:solidFill>
            </a:endParaRPr>
          </a:p>
        </p:txBody>
      </p:sp>
      <p:sp>
        <p:nvSpPr>
          <p:cNvPr id="1554" name="Google Shape;1554;p101"/>
          <p:cNvSpPr txBox="1"/>
          <p:nvPr/>
        </p:nvSpPr>
        <p:spPr>
          <a:xfrm>
            <a:off x="617655" y="1278975"/>
            <a:ext cx="3134400" cy="13584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This is </a:t>
            </a:r>
            <a:r>
              <a:rPr lang="en" sz="1000">
                <a:solidFill>
                  <a:schemeClr val="accent2"/>
                </a:solidFill>
              </a:rPr>
              <a:t>{product/feature}</a:t>
            </a:r>
            <a:r>
              <a:rPr lang="en" sz="1000">
                <a:solidFill>
                  <a:schemeClr val="dk1"/>
                </a:solidFill>
              </a:rPr>
              <a:t>, and it can help you by </a:t>
            </a:r>
            <a:r>
              <a:rPr lang="en" sz="1000">
                <a:solidFill>
                  <a:schemeClr val="accent2"/>
                </a:solidFill>
              </a:rPr>
              <a:t>{main benefit}</a:t>
            </a:r>
            <a:r>
              <a:rPr lang="en" sz="1000">
                <a:solidFill>
                  <a:schemeClr val="dk1"/>
                </a:solidFill>
              </a:rPr>
              <a:t>. </a:t>
            </a:r>
            <a:endParaRPr sz="1000">
              <a:solidFill>
                <a:srgbClr val="303030"/>
              </a:solidFill>
            </a:endParaRPr>
          </a:p>
          <a:p>
            <a:pPr indent="0" lvl="0" marL="0" rtl="0" algn="l">
              <a:lnSpc>
                <a:spcPct val="115000"/>
              </a:lnSpc>
              <a:spcBef>
                <a:spcPts val="0"/>
              </a:spcBef>
              <a:spcAft>
                <a:spcPts val="0"/>
              </a:spcAft>
              <a:buClr>
                <a:srgbClr val="000000"/>
              </a:buClr>
              <a:buSzPts val="1100"/>
              <a:buFont typeface="Arial"/>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555" name="Google Shape;1555;p10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0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557" name="Google Shape;1557;p101"/>
          <p:cNvGrpSpPr/>
          <p:nvPr/>
        </p:nvGrpSpPr>
        <p:grpSpPr>
          <a:xfrm>
            <a:off x="8342666" y="184147"/>
            <a:ext cx="204348" cy="204348"/>
            <a:chOff x="710803" y="4142223"/>
            <a:chExt cx="329700" cy="329700"/>
          </a:xfrm>
        </p:grpSpPr>
        <p:sp>
          <p:nvSpPr>
            <p:cNvPr id="1558" name="Google Shape;1558;p10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9" name="Google Shape;1559;p101"/>
            <p:cNvGrpSpPr/>
            <p:nvPr/>
          </p:nvGrpSpPr>
          <p:grpSpPr>
            <a:xfrm>
              <a:off x="840400" y="4191349"/>
              <a:ext cx="128261" cy="155689"/>
              <a:chOff x="816561" y="4165464"/>
              <a:chExt cx="128261" cy="155689"/>
            </a:xfrm>
          </p:grpSpPr>
          <p:sp>
            <p:nvSpPr>
              <p:cNvPr id="1560" name="Google Shape;1560;p10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561" name="Google Shape;1561;p10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0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63" name="Google Shape;1563;p101"/>
          <p:cNvSpPr txBox="1"/>
          <p:nvPr/>
        </p:nvSpPr>
        <p:spPr>
          <a:xfrm>
            <a:off x="617655" y="1043350"/>
            <a:ext cx="300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200">
                <a:solidFill>
                  <a:srgbClr val="303030"/>
                </a:solidFill>
              </a:rPr>
              <a:t>Expected benefits</a:t>
            </a:r>
            <a:endParaRPr b="1" sz="1200">
              <a:solidFill>
                <a:srgbClr val="303030"/>
              </a:solidFill>
            </a:endParaRPr>
          </a:p>
        </p:txBody>
      </p:sp>
      <p:sp>
        <p:nvSpPr>
          <p:cNvPr id="1564" name="Google Shape;1564;p101"/>
          <p:cNvSpPr txBox="1"/>
          <p:nvPr/>
        </p:nvSpPr>
        <p:spPr>
          <a:xfrm>
            <a:off x="617655" y="3072300"/>
            <a:ext cx="3134400" cy="13584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It may sometimes appear to act strangely by </a:t>
            </a:r>
            <a:r>
              <a:rPr lang="en" sz="1000">
                <a:solidFill>
                  <a:schemeClr val="accent2"/>
                </a:solidFill>
              </a:rPr>
              <a:t>{“weirdness”}</a:t>
            </a:r>
            <a:r>
              <a:rPr lang="en" sz="1000">
                <a:solidFill>
                  <a:schemeClr val="dk1"/>
                </a:solidFill>
              </a:rPr>
              <a:t>. This is because </a:t>
            </a:r>
            <a:r>
              <a:rPr lang="en" sz="1000">
                <a:solidFill>
                  <a:schemeClr val="accent2"/>
                </a:solidFill>
              </a:rPr>
              <a:t>{explanation}</a:t>
            </a:r>
            <a:r>
              <a:rPr lang="en" sz="1000">
                <a:solidFill>
                  <a:schemeClr val="dk1"/>
                </a:solidFill>
              </a:rPr>
              <a:t>.</a:t>
            </a:r>
            <a:endParaRPr b="1" sz="1200">
              <a:solidFill>
                <a:srgbClr val="303030"/>
              </a:solidFill>
            </a:endParaRPr>
          </a:p>
          <a:p>
            <a:pPr indent="0" lvl="0" marL="0" rtl="0" algn="l">
              <a:lnSpc>
                <a:spcPct val="115000"/>
              </a:lnSpc>
              <a:spcBef>
                <a:spcPts val="0"/>
              </a:spcBef>
              <a:spcAft>
                <a:spcPts val="0"/>
              </a:spcAft>
              <a:buClr>
                <a:srgbClr val="000000"/>
              </a:buClr>
              <a:buSzPts val="1100"/>
              <a:buFont typeface="Arial"/>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565" name="Google Shape;1565;p101"/>
          <p:cNvSpPr txBox="1"/>
          <p:nvPr/>
        </p:nvSpPr>
        <p:spPr>
          <a:xfrm>
            <a:off x="617655" y="2836675"/>
            <a:ext cx="300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200">
                <a:solidFill>
                  <a:srgbClr val="303030"/>
                </a:solidFill>
              </a:rPr>
              <a:t>AI “Weirdness”</a:t>
            </a:r>
            <a:endParaRPr b="1" sz="1200">
              <a:solidFill>
                <a:srgbClr val="303030"/>
              </a:solidFill>
            </a:endParaRPr>
          </a:p>
        </p:txBody>
      </p:sp>
      <p:sp>
        <p:nvSpPr>
          <p:cNvPr id="1566" name="Google Shape;1566;p101"/>
          <p:cNvSpPr txBox="1"/>
          <p:nvPr/>
        </p:nvSpPr>
        <p:spPr>
          <a:xfrm>
            <a:off x="4568275" y="1278975"/>
            <a:ext cx="3134400" cy="13584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It’s really great at </a:t>
            </a:r>
            <a:r>
              <a:rPr lang="en" sz="1000">
                <a:solidFill>
                  <a:schemeClr val="accent2"/>
                </a:solidFill>
              </a:rPr>
              <a:t>{special cases the model can handle}</a:t>
            </a:r>
            <a:r>
              <a:rPr lang="en" sz="1000">
                <a:solidFill>
                  <a:schemeClr val="dk1"/>
                </a:solidFill>
              </a:rPr>
              <a:t>, but it may struggle on </a:t>
            </a:r>
            <a:r>
              <a:rPr lang="en" sz="1000">
                <a:solidFill>
                  <a:schemeClr val="accent2"/>
                </a:solidFill>
              </a:rPr>
              <a:t>{special cases the model doesn’t handle yet}</a:t>
            </a:r>
            <a:r>
              <a:rPr lang="en" sz="1000">
                <a:solidFill>
                  <a:schemeClr val="dk1"/>
                </a:solidFill>
              </a:rPr>
              <a:t>.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It is unable to </a:t>
            </a:r>
            <a:r>
              <a:rPr lang="en" sz="1000">
                <a:solidFill>
                  <a:schemeClr val="accent2"/>
                </a:solidFill>
              </a:rPr>
              <a:t>{out-of-scope areas}</a:t>
            </a:r>
            <a:r>
              <a:rPr lang="en" sz="1000">
                <a:solidFill>
                  <a:schemeClr val="dk1"/>
                </a:solidFill>
              </a:rPr>
              <a:t>.</a:t>
            </a:r>
            <a:endParaRPr sz="1000"/>
          </a:p>
          <a:p>
            <a:pPr indent="0" lvl="0" marL="0" rtl="0" algn="l">
              <a:lnSpc>
                <a:spcPct val="115000"/>
              </a:lnSpc>
              <a:spcBef>
                <a:spcPts val="0"/>
              </a:spcBef>
              <a:spcAft>
                <a:spcPts val="800"/>
              </a:spcAft>
              <a:buClr>
                <a:srgbClr val="000000"/>
              </a:buClr>
              <a:buSzPts val="1100"/>
              <a:buFont typeface="Arial"/>
              <a:buNone/>
            </a:pPr>
            <a:r>
              <a:t/>
            </a:r>
            <a:endParaRPr sz="1000"/>
          </a:p>
        </p:txBody>
      </p:sp>
      <p:sp>
        <p:nvSpPr>
          <p:cNvPr id="1567" name="Google Shape;1567;p101"/>
          <p:cNvSpPr txBox="1"/>
          <p:nvPr/>
        </p:nvSpPr>
        <p:spPr>
          <a:xfrm>
            <a:off x="4568275" y="1043350"/>
            <a:ext cx="300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200">
                <a:solidFill>
                  <a:srgbClr val="303030"/>
                </a:solidFill>
              </a:rPr>
              <a:t>Strengths &amp; limitations</a:t>
            </a:r>
            <a:endParaRPr b="1" sz="1200">
              <a:solidFill>
                <a:srgbClr val="303030"/>
              </a:solidFill>
            </a:endParaRPr>
          </a:p>
        </p:txBody>
      </p:sp>
      <p:sp>
        <p:nvSpPr>
          <p:cNvPr id="1568" name="Google Shape;1568;p101"/>
          <p:cNvSpPr txBox="1"/>
          <p:nvPr/>
        </p:nvSpPr>
        <p:spPr>
          <a:xfrm>
            <a:off x="4568275" y="3072300"/>
            <a:ext cx="3134400" cy="13584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Given these strengths and limitations, a good way of partnering with the model would be to rely on it more for </a:t>
            </a:r>
            <a:r>
              <a:rPr lang="en" sz="1000">
                <a:solidFill>
                  <a:schemeClr val="accent2"/>
                </a:solidFill>
              </a:rPr>
              <a:t>{model’s strength areas} </a:t>
            </a:r>
            <a:r>
              <a:rPr lang="en" sz="1000">
                <a:solidFill>
                  <a:schemeClr val="dk1"/>
                </a:solidFill>
              </a:rPr>
              <a:t>but rely on your own best judgment for </a:t>
            </a:r>
            <a:r>
              <a:rPr lang="en" sz="1000">
                <a:solidFill>
                  <a:schemeClr val="accent2"/>
                </a:solidFill>
              </a:rPr>
              <a:t>{users’ strength areas}.</a:t>
            </a:r>
            <a:endParaRPr sz="1200">
              <a:solidFill>
                <a:srgbClr val="303030"/>
              </a:solidFill>
            </a:endParaRPr>
          </a:p>
          <a:p>
            <a:pPr indent="0" lvl="0" marL="0" rtl="0" algn="l">
              <a:lnSpc>
                <a:spcPct val="115000"/>
              </a:lnSpc>
              <a:spcBef>
                <a:spcPts val="0"/>
              </a:spcBef>
              <a:spcAft>
                <a:spcPts val="0"/>
              </a:spcAft>
              <a:buClr>
                <a:srgbClr val="000000"/>
              </a:buClr>
              <a:buSzPts val="1100"/>
              <a:buFont typeface="Arial"/>
              <a:buNone/>
            </a:pPr>
            <a:r>
              <a:t/>
            </a:r>
            <a:endParaRPr sz="1000"/>
          </a:p>
          <a:p>
            <a:pPr indent="0" lvl="0" marL="0" rtl="0" algn="l">
              <a:lnSpc>
                <a:spcPct val="115000"/>
              </a:lnSpc>
              <a:spcBef>
                <a:spcPts val="800"/>
              </a:spcBef>
              <a:spcAft>
                <a:spcPts val="800"/>
              </a:spcAft>
              <a:buClr>
                <a:srgbClr val="000000"/>
              </a:buClr>
              <a:buSzPts val="1100"/>
              <a:buFont typeface="Arial"/>
              <a:buNone/>
            </a:pPr>
            <a:r>
              <a:t/>
            </a:r>
            <a:endParaRPr sz="1000"/>
          </a:p>
        </p:txBody>
      </p:sp>
      <p:sp>
        <p:nvSpPr>
          <p:cNvPr id="1569" name="Google Shape;1569;p101"/>
          <p:cNvSpPr txBox="1"/>
          <p:nvPr/>
        </p:nvSpPr>
        <p:spPr>
          <a:xfrm>
            <a:off x="4568275" y="2836675"/>
            <a:ext cx="300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200">
                <a:solidFill>
                  <a:srgbClr val="303030"/>
                </a:solidFill>
              </a:rPr>
              <a:t>Tips for users</a:t>
            </a:r>
            <a:endParaRPr b="1" sz="1200">
              <a:solidFill>
                <a:srgbClr val="303030"/>
              </a:solidFill>
            </a:endParaRPr>
          </a:p>
        </p:txBody>
      </p:sp>
      <p:sp>
        <p:nvSpPr>
          <p:cNvPr id="1570" name="Google Shape;1570;p10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571" name="Google Shape;1571;p10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Case studies</a:t>
            </a:r>
            <a:endParaRPr b="1" sz="5400">
              <a:solidFill>
                <a:schemeClr val="lt1"/>
              </a:solidFill>
            </a:endParaRPr>
          </a:p>
        </p:txBody>
      </p:sp>
      <p:sp>
        <p:nvSpPr>
          <p:cNvPr id="217" name="Google Shape;217;p21"/>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Warm up to thinking about applying these lessons to your product.</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a:t>
            </a:r>
            <a:r>
              <a:rPr b="1" lang="en" sz="2000">
                <a:solidFill>
                  <a:schemeClr val="lt2"/>
                </a:solidFill>
              </a:rPr>
              <a:t>r</a:t>
            </a:r>
            <a:r>
              <a:rPr b="1" lang="en" sz="2000">
                <a:solidFill>
                  <a:schemeClr val="lt2"/>
                </a:solidFill>
              </a:rPr>
              <a:t>uctions</a:t>
            </a:r>
            <a:endParaRPr b="1" sz="2000">
              <a:solidFill>
                <a:schemeClr val="lt2"/>
              </a:solidFill>
            </a:endParaRPr>
          </a:p>
          <a:p>
            <a:pPr indent="0" lvl="0" marL="0" rtl="0" algn="l">
              <a:lnSpc>
                <a:spcPct val="115000"/>
              </a:lnSpc>
              <a:spcBef>
                <a:spcPts val="0"/>
              </a:spcBef>
              <a:spcAft>
                <a:spcPts val="0"/>
              </a:spcAft>
              <a:buNone/>
            </a:pPr>
            <a:r>
              <a:rPr lang="en">
                <a:solidFill>
                  <a:srgbClr val="FFFFFF"/>
                </a:solidFill>
              </a:rPr>
              <a:t>Read the scenarios linked from the slides below.</a:t>
            </a:r>
            <a:endParaRPr>
              <a:solidFill>
                <a:srgbClr val="FFFFFF"/>
              </a:solidFill>
            </a:endParaRPr>
          </a:p>
          <a:p>
            <a:pPr indent="0" lvl="0" marL="0" rtl="0" algn="l">
              <a:lnSpc>
                <a:spcPct val="115000"/>
              </a:lnSpc>
              <a:spcBef>
                <a:spcPts val="0"/>
              </a:spcBef>
              <a:spcAft>
                <a:spcPts val="0"/>
              </a:spcAft>
              <a:buNone/>
            </a:pPr>
            <a:r>
              <a:rPr lang="en">
                <a:solidFill>
                  <a:srgbClr val="FFFFFF"/>
                </a:solidFill>
              </a:rPr>
              <a:t>Answer the questions as a group and take notes on the slides.</a:t>
            </a:r>
            <a:endParaRPr>
              <a:solidFill>
                <a:srgbClr val="FFFFFF"/>
              </a:solidFill>
            </a:endParaRPr>
          </a:p>
        </p:txBody>
      </p:sp>
      <p:sp>
        <p:nvSpPr>
          <p:cNvPr id="218" name="Google Shape;218;p2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219" name="Google Shape;219;p21">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102"/>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Quick break &amp; stretch</a:t>
            </a:r>
            <a:endParaRPr b="1" sz="4700">
              <a:solidFill>
                <a:schemeClr val="lt1"/>
              </a:solidFill>
            </a:endParaRPr>
          </a:p>
        </p:txBody>
      </p:sp>
      <p:sp>
        <p:nvSpPr>
          <p:cNvPr id="1577" name="Google Shape;1577;p102"/>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5</a:t>
            </a:r>
            <a:r>
              <a:rPr lang="en" sz="1600">
                <a:solidFill>
                  <a:srgbClr val="FFFFFF"/>
                </a:solidFill>
              </a:rPr>
              <a:t> minutes / Back at 11:35</a:t>
            </a:r>
            <a:endParaRPr sz="1600">
              <a:solidFill>
                <a:srgbClr val="FFFFFF"/>
              </a:solidFill>
            </a:endParaRPr>
          </a:p>
        </p:txBody>
      </p:sp>
      <p:sp>
        <p:nvSpPr>
          <p:cNvPr id="1578" name="Google Shape;1578;p102"/>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579" name="Google Shape;1579;p102">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03"/>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Trust calibration</a:t>
            </a:r>
            <a:endParaRPr b="1" sz="5400">
              <a:solidFill>
                <a:schemeClr val="lt1"/>
              </a:solidFill>
            </a:endParaRPr>
          </a:p>
        </p:txBody>
      </p:sp>
      <p:sp>
        <p:nvSpPr>
          <p:cNvPr id="1585" name="Google Shape;1585;p103"/>
          <p:cNvSpPr txBox="1"/>
          <p:nvPr/>
        </p:nvSpPr>
        <p:spPr>
          <a:xfrm>
            <a:off x="731575" y="1938475"/>
            <a:ext cx="81108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Help your users calibrate their trust in your system by not under- or over-promising on what</a:t>
            </a:r>
            <a:br>
              <a:rPr lang="en">
                <a:solidFill>
                  <a:schemeClr val="lt1"/>
                </a:solidFill>
              </a:rPr>
            </a:br>
            <a:r>
              <a:rPr lang="en">
                <a:solidFill>
                  <a:schemeClr val="lt1"/>
                </a:solidFill>
              </a:rPr>
              <a:t>you can deliver.</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None/>
            </a:pPr>
            <a:r>
              <a:rPr lang="en">
                <a:solidFill>
                  <a:srgbClr val="FFFFFF"/>
                </a:solidFill>
              </a:rPr>
              <a:t>Plot issues that impact user trust in your system.</a:t>
            </a:r>
            <a:endParaRPr>
              <a:solidFill>
                <a:srgbClr val="FFFFFF"/>
              </a:solidFill>
            </a:endParaRPr>
          </a:p>
          <a:p>
            <a:pPr indent="0" lvl="0" marL="0" rtl="0" algn="l">
              <a:lnSpc>
                <a:spcPct val="115000"/>
              </a:lnSpc>
              <a:spcBef>
                <a:spcPts val="0"/>
              </a:spcBef>
              <a:spcAft>
                <a:spcPts val="0"/>
              </a:spcAft>
              <a:buNone/>
            </a:pPr>
            <a:r>
              <a:rPr lang="en">
                <a:solidFill>
                  <a:srgbClr val="FFFFFF"/>
                </a:solidFill>
              </a:rPr>
              <a:t>Develop a plan for addressing too much or too little trust in your system.</a:t>
            </a:r>
            <a:endParaRPr>
              <a:solidFill>
                <a:srgbClr val="FFFFFF"/>
              </a:solidFill>
            </a:endParaRPr>
          </a:p>
        </p:txBody>
      </p:sp>
      <p:sp>
        <p:nvSpPr>
          <p:cNvPr id="1586" name="Google Shape;1586;p103"/>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587" name="Google Shape;1587;p103">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91" name="Shape 1591"/>
        <p:cNvGrpSpPr/>
        <p:nvPr/>
      </p:nvGrpSpPr>
      <p:grpSpPr>
        <a:xfrm>
          <a:off x="0" y="0"/>
          <a:ext cx="0" cy="0"/>
          <a:chOff x="0" y="0"/>
          <a:chExt cx="0" cy="0"/>
        </a:xfrm>
      </p:grpSpPr>
      <p:sp>
        <p:nvSpPr>
          <p:cNvPr id="1592" name="Google Shape;1592;p104"/>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Trust calibration</a:t>
            </a:r>
            <a:endParaRPr b="1" sz="1200">
              <a:solidFill>
                <a:schemeClr val="accent2"/>
              </a:solidFill>
            </a:endParaRPr>
          </a:p>
        </p:txBody>
      </p:sp>
      <p:sp>
        <p:nvSpPr>
          <p:cNvPr id="1593" name="Google Shape;1593;p104"/>
          <p:cNvSpPr txBox="1"/>
          <p:nvPr/>
        </p:nvSpPr>
        <p:spPr>
          <a:xfrm>
            <a:off x="502625" y="21946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L</a:t>
            </a:r>
            <a:r>
              <a:rPr lang="en" sz="1000">
                <a:solidFill>
                  <a:schemeClr val="dk1"/>
                </a:solidFill>
              </a:rPr>
              <a:t>ist factors that may cause users to have too much, not enough, or just the right amount of trust in the system.</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000">
                <a:solidFill>
                  <a:schemeClr val="dk1"/>
                </a:solidFill>
              </a:rPr>
              <a:t>Consider what previous knowledge the user is bringing to the table.</a:t>
            </a:r>
            <a:endParaRPr sz="1000"/>
          </a:p>
        </p:txBody>
      </p:sp>
      <p:sp>
        <p:nvSpPr>
          <p:cNvPr id="1594" name="Google Shape;1594;p104"/>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Weighing trust factors</a:t>
            </a:r>
            <a:endParaRPr b="1" sz="2500"/>
          </a:p>
        </p:txBody>
      </p:sp>
      <p:sp>
        <p:nvSpPr>
          <p:cNvPr id="1595" name="Google Shape;1595;p104"/>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04"/>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597" name="Google Shape;1597;p104"/>
          <p:cNvSpPr txBox="1"/>
          <p:nvPr/>
        </p:nvSpPr>
        <p:spPr>
          <a:xfrm>
            <a:off x="4397875" y="917350"/>
            <a:ext cx="3796500" cy="363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hlink"/>
                </a:solidFill>
                <a:hlinkClick r:id="rId3"/>
              </a:rPr>
              <a:t>Set the right </a:t>
            </a:r>
            <a:r>
              <a:rPr b="1" lang="en" sz="1200" u="sng">
                <a:solidFill>
                  <a:schemeClr val="hlink"/>
                </a:solidFill>
                <a:hlinkClick r:id="rId4"/>
              </a:rPr>
              <a:t>expectations</a:t>
            </a:r>
            <a:br>
              <a:rPr lang="en" sz="1200">
                <a:solidFill>
                  <a:schemeClr val="dk1"/>
                </a:solidFill>
              </a:rPr>
            </a:br>
            <a:r>
              <a:rPr lang="en" sz="1200">
                <a:solidFill>
                  <a:schemeClr val="dk1"/>
                </a:solidFill>
              </a:rPr>
              <a:t>Be transparent with your users about what your AI-powered product can and cannot do.</a:t>
            </a:r>
            <a:endParaRPr sz="12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200" u="sng">
                <a:solidFill>
                  <a:schemeClr val="hlink"/>
                </a:solidFill>
                <a:hlinkClick r:id="rId5"/>
              </a:rPr>
              <a:t>Be transparent about privacy and data settings</a:t>
            </a:r>
            <a:br>
              <a:rPr lang="en" sz="1200">
                <a:solidFill>
                  <a:schemeClr val="dk1"/>
                </a:solidFill>
              </a:rPr>
            </a:br>
            <a:r>
              <a:rPr lang="en" sz="1200">
                <a:solidFill>
                  <a:schemeClr val="dk1"/>
                </a:solidFill>
              </a:rPr>
              <a:t>From initial onboarding through ongoing use, continue to communicate about settings and permissions.</a:t>
            </a:r>
            <a:endParaRPr sz="12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 sz="1200" u="sng">
                <a:solidFill>
                  <a:schemeClr val="hlink"/>
                </a:solidFill>
                <a:hlinkClick r:id="rId6"/>
              </a:rPr>
              <a:t>Add context from human sources</a:t>
            </a:r>
            <a:br>
              <a:rPr b="1" lang="en" sz="1200">
                <a:solidFill>
                  <a:schemeClr val="dk1"/>
                </a:solidFill>
              </a:rPr>
            </a:br>
            <a:r>
              <a:rPr lang="en" sz="1200">
                <a:solidFill>
                  <a:schemeClr val="dk1"/>
                </a:solidFill>
              </a:rPr>
              <a:t>Help users appraise your recommendations with input from third-party sources.</a:t>
            </a:r>
            <a:endParaRPr sz="1200">
              <a:solidFill>
                <a:schemeClr val="dk1"/>
              </a:solidFill>
            </a:endParaRPr>
          </a:p>
          <a:p>
            <a:pPr indent="0" lvl="0" marL="0" rtl="0" algn="l">
              <a:lnSpc>
                <a:spcPct val="115000"/>
              </a:lnSpc>
              <a:spcBef>
                <a:spcPts val="1800"/>
              </a:spcBef>
              <a:spcAft>
                <a:spcPts val="1800"/>
              </a:spcAft>
              <a:buClr>
                <a:schemeClr val="dk1"/>
              </a:buClr>
              <a:buSzPts val="1100"/>
              <a:buFont typeface="Arial"/>
              <a:buNone/>
            </a:pPr>
            <a:r>
              <a:rPr b="1" lang="en" sz="1200" u="sng">
                <a:solidFill>
                  <a:schemeClr val="hlink"/>
                </a:solidFill>
                <a:hlinkClick r:id="rId7"/>
              </a:rPr>
              <a:t>Let users give feedback</a:t>
            </a:r>
            <a:br>
              <a:rPr b="1" lang="en" sz="1200">
                <a:solidFill>
                  <a:schemeClr val="dk1"/>
                </a:solidFill>
              </a:rPr>
            </a:br>
            <a:r>
              <a:rPr lang="en" sz="1200">
                <a:solidFill>
                  <a:schemeClr val="dk1"/>
                </a:solidFill>
              </a:rPr>
              <a:t>Give users the opportunity for real-time teaching, feedback and error correction</a:t>
            </a:r>
            <a:r>
              <a:rPr lang="en" sz="1200">
                <a:solidFill>
                  <a:schemeClr val="dk1"/>
                </a:solidFill>
              </a:rPr>
              <a:t>.</a:t>
            </a:r>
            <a:endParaRPr sz="1200">
              <a:solidFill>
                <a:schemeClr val="dk1"/>
              </a:solidFill>
            </a:endParaRPr>
          </a:p>
        </p:txBody>
      </p:sp>
      <p:sp>
        <p:nvSpPr>
          <p:cNvPr id="1598" name="Google Shape;1598;p104"/>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Pattern considerations</a:t>
            </a:r>
            <a:endParaRPr b="1" sz="800">
              <a:solidFill>
                <a:schemeClr val="accent2"/>
              </a:solidFill>
            </a:endParaRPr>
          </a:p>
        </p:txBody>
      </p:sp>
      <p:sp>
        <p:nvSpPr>
          <p:cNvPr id="1599" name="Google Shape;1599;p104">
            <a:hlinkClick r:id="rId8"/>
          </p:cNvPr>
          <p:cNvSpPr/>
          <p:nvPr/>
        </p:nvSpPr>
        <p:spPr>
          <a:xfrm>
            <a:off x="598200" y="37768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How do I help users build and calibrate trust in my product?</a:t>
            </a:r>
            <a:endParaRPr b="1" sz="1000">
              <a:solidFill>
                <a:schemeClr val="lt1"/>
              </a:solidFill>
            </a:endParaRPr>
          </a:p>
        </p:txBody>
      </p:sp>
      <p:pic>
        <p:nvPicPr>
          <p:cNvPr id="1600" name="Google Shape;1600;p104">
            <a:hlinkClick r:id="rId9"/>
          </p:cNvPr>
          <p:cNvPicPr preferRelativeResize="0"/>
          <p:nvPr/>
        </p:nvPicPr>
        <p:blipFill rotWithShape="1">
          <a:blip r:embed="rId10">
            <a:alphaModFix/>
          </a:blip>
          <a:srcRect b="0" l="0" r="0" t="0"/>
          <a:stretch/>
        </p:blipFill>
        <p:spPr>
          <a:xfrm>
            <a:off x="2466558" y="4197169"/>
            <a:ext cx="264899" cy="264899"/>
          </a:xfrm>
          <a:prstGeom prst="rect">
            <a:avLst/>
          </a:prstGeom>
          <a:noFill/>
          <a:ln>
            <a:noFill/>
          </a:ln>
          <a:effectLst>
            <a:outerShdw blurRad="114300" rotWithShape="0" algn="bl" dir="2760000" dist="47625">
              <a:srgbClr val="000000">
                <a:alpha val="29000"/>
              </a:srgbClr>
            </a:outerShdw>
          </a:effectLst>
        </p:spPr>
      </p:pic>
      <p:sp>
        <p:nvSpPr>
          <p:cNvPr id="1601" name="Google Shape;1601;p104"/>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11">
                  <a:extLst>
                    <a:ext uri="{A12FA001-AC4F-418D-AE19-62706E023703}">
                      <ahyp:hlinkClr val="tx"/>
                    </a:ext>
                  </a:extLst>
                </a:hlinkClick>
              </a:rPr>
              <a:t>People + AI Guidebook</a:t>
            </a:r>
            <a:endParaRPr sz="1000">
              <a:solidFill>
                <a:srgbClr val="999999"/>
              </a:solidFill>
            </a:endParaRPr>
          </a:p>
        </p:txBody>
      </p:sp>
      <p:pic>
        <p:nvPicPr>
          <p:cNvPr id="1602" name="Google Shape;1602;p104">
            <a:hlinkClick r:id="rId12"/>
          </p:cNvPr>
          <p:cNvPicPr preferRelativeResize="0"/>
          <p:nvPr/>
        </p:nvPicPr>
        <p:blipFill>
          <a:blip r:embed="rId13">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05"/>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Trust calibration</a:t>
            </a:r>
            <a:endParaRPr b="1" sz="1200">
              <a:solidFill>
                <a:schemeClr val="accent2"/>
              </a:solidFill>
            </a:endParaRPr>
          </a:p>
        </p:txBody>
      </p:sp>
      <p:sp>
        <p:nvSpPr>
          <p:cNvPr id="1608" name="Google Shape;1608;p105"/>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05"/>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5</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610" name="Google Shape;1610;p105"/>
          <p:cNvGrpSpPr/>
          <p:nvPr/>
        </p:nvGrpSpPr>
        <p:grpSpPr>
          <a:xfrm>
            <a:off x="8342666" y="184147"/>
            <a:ext cx="204348" cy="204348"/>
            <a:chOff x="710803" y="4142223"/>
            <a:chExt cx="329700" cy="329700"/>
          </a:xfrm>
        </p:grpSpPr>
        <p:sp>
          <p:nvSpPr>
            <p:cNvPr id="1611" name="Google Shape;1611;p105"/>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2" name="Google Shape;1612;p105"/>
            <p:cNvGrpSpPr/>
            <p:nvPr/>
          </p:nvGrpSpPr>
          <p:grpSpPr>
            <a:xfrm>
              <a:off x="840400" y="4191349"/>
              <a:ext cx="128261" cy="155689"/>
              <a:chOff x="816561" y="4165464"/>
              <a:chExt cx="128261" cy="155689"/>
            </a:xfrm>
          </p:grpSpPr>
          <p:sp>
            <p:nvSpPr>
              <p:cNvPr id="1613" name="Google Shape;1613;p105"/>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614" name="Google Shape;1614;p105"/>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05"/>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616" name="Google Shape;1616;p105"/>
          <p:cNvCxnSpPr/>
          <p:nvPr/>
        </p:nvCxnSpPr>
        <p:spPr>
          <a:xfrm>
            <a:off x="510875" y="4091975"/>
            <a:ext cx="8337600" cy="0"/>
          </a:xfrm>
          <a:prstGeom prst="straightConnector1">
            <a:avLst/>
          </a:prstGeom>
          <a:noFill/>
          <a:ln cap="flat" cmpd="sng" w="9525">
            <a:solidFill>
              <a:schemeClr val="dk2"/>
            </a:solidFill>
            <a:prstDash val="solid"/>
            <a:round/>
            <a:headEnd len="med" w="med" type="none"/>
            <a:tailEnd len="med" w="med" type="none"/>
          </a:ln>
        </p:spPr>
      </p:cxnSp>
      <p:sp>
        <p:nvSpPr>
          <p:cNvPr id="1617" name="Google Shape;1617;p105"/>
          <p:cNvSpPr txBox="1"/>
          <p:nvPr/>
        </p:nvSpPr>
        <p:spPr>
          <a:xfrm>
            <a:off x="510875" y="4171350"/>
            <a:ext cx="14136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800"/>
              </a:spcAft>
              <a:buNone/>
            </a:pPr>
            <a:r>
              <a:rPr b="1" lang="en" sz="1000">
                <a:solidFill>
                  <a:schemeClr val="dk1"/>
                </a:solidFill>
              </a:rPr>
              <a:t>Not enough trust</a:t>
            </a:r>
            <a:endParaRPr/>
          </a:p>
        </p:txBody>
      </p:sp>
      <p:sp>
        <p:nvSpPr>
          <p:cNvPr id="1618" name="Google Shape;1618;p105"/>
          <p:cNvSpPr txBox="1"/>
          <p:nvPr/>
        </p:nvSpPr>
        <p:spPr>
          <a:xfrm>
            <a:off x="7434875" y="4171350"/>
            <a:ext cx="1413600" cy="1539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800"/>
              </a:spcAft>
              <a:buNone/>
            </a:pPr>
            <a:r>
              <a:rPr b="1" lang="en" sz="1000">
                <a:solidFill>
                  <a:schemeClr val="dk1"/>
                </a:solidFill>
              </a:rPr>
              <a:t>Too much trust</a:t>
            </a:r>
            <a:endParaRPr/>
          </a:p>
        </p:txBody>
      </p:sp>
      <p:sp>
        <p:nvSpPr>
          <p:cNvPr id="1619" name="Google Shape;1619;p105"/>
          <p:cNvSpPr txBox="1"/>
          <p:nvPr/>
        </p:nvSpPr>
        <p:spPr>
          <a:xfrm>
            <a:off x="3865200" y="4171350"/>
            <a:ext cx="1413600" cy="153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800"/>
              </a:spcAft>
              <a:buNone/>
            </a:pPr>
            <a:r>
              <a:rPr b="1" lang="en" sz="1000">
                <a:solidFill>
                  <a:schemeClr val="dk1"/>
                </a:solidFill>
              </a:rPr>
              <a:t>Calibrated trust</a:t>
            </a:r>
            <a:endParaRPr/>
          </a:p>
        </p:txBody>
      </p:sp>
      <p:sp>
        <p:nvSpPr>
          <p:cNvPr id="1620" name="Google Shape;1620;p105"/>
          <p:cNvSpPr/>
          <p:nvPr/>
        </p:nvSpPr>
        <p:spPr>
          <a:xfrm>
            <a:off x="1964500" y="2668855"/>
            <a:ext cx="1419900" cy="545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accent2"/>
                </a:solidFill>
              </a:rPr>
              <a:t>Example</a:t>
            </a:r>
            <a:r>
              <a:rPr b="1" lang="en" sz="800">
                <a:solidFill>
                  <a:schemeClr val="lt2"/>
                </a:solidFill>
              </a:rPr>
              <a:t>:</a:t>
            </a:r>
            <a:r>
              <a:rPr b="1" lang="en" sz="800">
                <a:solidFill>
                  <a:schemeClr val="lt1"/>
                </a:solidFill>
              </a:rPr>
              <a:t>User wastes time searching for additional info about an innocuous plant.</a:t>
            </a:r>
            <a:endParaRPr/>
          </a:p>
        </p:txBody>
      </p:sp>
      <p:sp>
        <p:nvSpPr>
          <p:cNvPr id="1621" name="Google Shape;1621;p105"/>
          <p:cNvSpPr/>
          <p:nvPr/>
        </p:nvSpPr>
        <p:spPr>
          <a:xfrm>
            <a:off x="3862050" y="2127488"/>
            <a:ext cx="1419900" cy="385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Trust factor</a:t>
            </a:r>
            <a:endParaRPr/>
          </a:p>
        </p:txBody>
      </p:sp>
      <p:sp>
        <p:nvSpPr>
          <p:cNvPr id="1622" name="Google Shape;1622;p105"/>
          <p:cNvSpPr/>
          <p:nvPr/>
        </p:nvSpPr>
        <p:spPr>
          <a:xfrm>
            <a:off x="5648575" y="2127488"/>
            <a:ext cx="1419900" cy="385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Trust factor</a:t>
            </a:r>
            <a:endParaRPr/>
          </a:p>
        </p:txBody>
      </p:sp>
      <p:sp>
        <p:nvSpPr>
          <p:cNvPr id="1623" name="Google Shape;1623;p105"/>
          <p:cNvSpPr/>
          <p:nvPr/>
        </p:nvSpPr>
        <p:spPr>
          <a:xfrm>
            <a:off x="1924475" y="2141988"/>
            <a:ext cx="1419900" cy="385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rPr>
              <a:t>Trust factor</a:t>
            </a:r>
            <a:endParaRPr/>
          </a:p>
        </p:txBody>
      </p:sp>
      <p:sp>
        <p:nvSpPr>
          <p:cNvPr id="1624" name="Google Shape;1624;p105"/>
          <p:cNvSpPr/>
          <p:nvPr/>
        </p:nvSpPr>
        <p:spPr>
          <a:xfrm>
            <a:off x="5648575" y="2668855"/>
            <a:ext cx="1419900" cy="545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accent2"/>
                </a:solidFill>
              </a:rPr>
              <a:t>Example</a:t>
            </a:r>
            <a:r>
              <a:rPr b="1" lang="en" sz="800">
                <a:solidFill>
                  <a:schemeClr val="lt2"/>
                </a:solidFill>
              </a:rPr>
              <a:t>:</a:t>
            </a:r>
            <a:r>
              <a:rPr b="1" lang="en" sz="800">
                <a:solidFill>
                  <a:schemeClr val="lt1"/>
                </a:solidFill>
              </a:rPr>
              <a:t>User doesn't double check before feeding plant to their child.</a:t>
            </a:r>
            <a:endParaRPr/>
          </a:p>
        </p:txBody>
      </p:sp>
      <p:sp>
        <p:nvSpPr>
          <p:cNvPr id="1625" name="Google Shape;1625;p105"/>
          <p:cNvSpPr/>
          <p:nvPr/>
        </p:nvSpPr>
        <p:spPr>
          <a:xfrm>
            <a:off x="815875" y="2855575"/>
            <a:ext cx="973675" cy="985243"/>
          </a:xfrm>
          <a:custGeom>
            <a:rect b="b" l="l" r="r" t="t"/>
            <a:pathLst>
              <a:path extrusionOk="0" h="60500" w="38947">
                <a:moveTo>
                  <a:pt x="38947" y="0"/>
                </a:moveTo>
                <a:cubicBezTo>
                  <a:pt x="35176" y="1155"/>
                  <a:pt x="21937" y="3414"/>
                  <a:pt x="16318" y="6929"/>
                </a:cubicBezTo>
                <a:cubicBezTo>
                  <a:pt x="10699" y="10444"/>
                  <a:pt x="7954" y="12163"/>
                  <a:pt x="5234" y="21091"/>
                </a:cubicBezTo>
                <a:cubicBezTo>
                  <a:pt x="2514" y="30020"/>
                  <a:pt x="872" y="53932"/>
                  <a:pt x="0" y="60500"/>
                </a:cubicBezTo>
              </a:path>
            </a:pathLst>
          </a:custGeom>
          <a:noFill/>
          <a:ln cap="flat" cmpd="sng" w="19050">
            <a:solidFill>
              <a:schemeClr val="accent1"/>
            </a:solidFill>
            <a:prstDash val="solid"/>
            <a:round/>
            <a:headEnd len="med" w="med" type="none"/>
            <a:tailEnd len="med" w="med" type="triangle"/>
          </a:ln>
        </p:spPr>
      </p:sp>
      <p:sp>
        <p:nvSpPr>
          <p:cNvPr id="1626" name="Google Shape;1626;p105"/>
          <p:cNvSpPr/>
          <p:nvPr/>
        </p:nvSpPr>
        <p:spPr>
          <a:xfrm>
            <a:off x="3862050" y="2668855"/>
            <a:ext cx="1419900" cy="545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accent2"/>
                </a:solidFill>
              </a:rPr>
              <a:t>Example</a:t>
            </a:r>
            <a:r>
              <a:rPr b="1" lang="en" sz="800">
                <a:solidFill>
                  <a:schemeClr val="lt2"/>
                </a:solidFill>
              </a:rPr>
              <a:t>:</a:t>
            </a:r>
            <a:r>
              <a:rPr b="1" lang="en" sz="800">
                <a:solidFill>
                  <a:schemeClr val="lt1"/>
                </a:solidFill>
              </a:rPr>
              <a:t>User keeps away from a plant confidently  identified as unsafe, </a:t>
            </a:r>
            <a:endParaRPr/>
          </a:p>
        </p:txBody>
      </p:sp>
      <p:sp>
        <p:nvSpPr>
          <p:cNvPr id="1627" name="Google Shape;1627;p105"/>
          <p:cNvSpPr/>
          <p:nvPr/>
        </p:nvSpPr>
        <p:spPr>
          <a:xfrm flipH="1">
            <a:off x="7354450" y="2855575"/>
            <a:ext cx="973675" cy="985243"/>
          </a:xfrm>
          <a:custGeom>
            <a:rect b="b" l="l" r="r" t="t"/>
            <a:pathLst>
              <a:path extrusionOk="0" h="60500" w="38947">
                <a:moveTo>
                  <a:pt x="38947" y="0"/>
                </a:moveTo>
                <a:cubicBezTo>
                  <a:pt x="35176" y="1155"/>
                  <a:pt x="21937" y="3414"/>
                  <a:pt x="16318" y="6929"/>
                </a:cubicBezTo>
                <a:cubicBezTo>
                  <a:pt x="10699" y="10444"/>
                  <a:pt x="7954" y="12163"/>
                  <a:pt x="5234" y="21091"/>
                </a:cubicBezTo>
                <a:cubicBezTo>
                  <a:pt x="2514" y="30020"/>
                  <a:pt x="872" y="53932"/>
                  <a:pt x="0" y="60500"/>
                </a:cubicBezTo>
              </a:path>
            </a:pathLst>
          </a:custGeom>
          <a:noFill/>
          <a:ln cap="flat" cmpd="sng" w="19050">
            <a:solidFill>
              <a:schemeClr val="accent1"/>
            </a:solidFill>
            <a:prstDash val="solid"/>
            <a:round/>
            <a:headEnd len="med" w="med" type="none"/>
            <a:tailEnd len="med" w="med" type="triangle"/>
          </a:ln>
        </p:spPr>
      </p:sp>
      <p:cxnSp>
        <p:nvCxnSpPr>
          <p:cNvPr id="1628" name="Google Shape;1628;p105"/>
          <p:cNvCxnSpPr/>
          <p:nvPr/>
        </p:nvCxnSpPr>
        <p:spPr>
          <a:xfrm>
            <a:off x="4572000" y="3309017"/>
            <a:ext cx="0" cy="688200"/>
          </a:xfrm>
          <a:prstGeom prst="straightConnector1">
            <a:avLst/>
          </a:prstGeom>
          <a:noFill/>
          <a:ln cap="flat" cmpd="sng" w="19050">
            <a:solidFill>
              <a:schemeClr val="accent1"/>
            </a:solidFill>
            <a:prstDash val="solid"/>
            <a:round/>
            <a:headEnd len="med" w="med" type="none"/>
            <a:tailEnd len="med" w="med" type="triangle"/>
          </a:ln>
        </p:spPr>
      </p:cxnSp>
      <p:sp>
        <p:nvSpPr>
          <p:cNvPr id="1629" name="Google Shape;1629;p105"/>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630" name="Google Shape;1630;p105">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34" name="Shape 1634"/>
        <p:cNvGrpSpPr/>
        <p:nvPr/>
      </p:nvGrpSpPr>
      <p:grpSpPr>
        <a:xfrm>
          <a:off x="0" y="0"/>
          <a:ext cx="0" cy="0"/>
          <a:chOff x="0" y="0"/>
          <a:chExt cx="0" cy="0"/>
        </a:xfrm>
      </p:grpSpPr>
      <p:sp>
        <p:nvSpPr>
          <p:cNvPr id="1635" name="Google Shape;1635;p106"/>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Trust calibration</a:t>
            </a:r>
            <a:endParaRPr b="1" sz="1200">
              <a:solidFill>
                <a:schemeClr val="accent2"/>
              </a:solidFill>
            </a:endParaRPr>
          </a:p>
        </p:txBody>
      </p:sp>
      <p:sp>
        <p:nvSpPr>
          <p:cNvPr id="1636" name="Google Shape;1636;p106"/>
          <p:cNvSpPr txBox="1"/>
          <p:nvPr/>
        </p:nvSpPr>
        <p:spPr>
          <a:xfrm>
            <a:off x="502625" y="23470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Copy the most extreme examples of too much or too little trust from the slide above to the following slide.</a:t>
            </a:r>
            <a:endParaRPr sz="10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000">
                <a:solidFill>
                  <a:schemeClr val="dk1"/>
                </a:solidFill>
              </a:rPr>
              <a:t>Follow the prompts on the slide to write a strategy for properly calibrating user trust in those moments.</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000">
                <a:solidFill>
                  <a:schemeClr val="dk1"/>
                </a:solidFill>
              </a:rPr>
              <a:t>Duplicate the slide as needed.</a:t>
            </a:r>
            <a:endParaRPr sz="1000">
              <a:solidFill>
                <a:schemeClr val="dk1"/>
              </a:solidFill>
            </a:endParaRPr>
          </a:p>
        </p:txBody>
      </p:sp>
      <p:sp>
        <p:nvSpPr>
          <p:cNvPr id="1637" name="Google Shape;1637;p106"/>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Plan for helping users calibrate</a:t>
            </a:r>
            <a:endParaRPr b="1" sz="2500"/>
          </a:p>
        </p:txBody>
      </p:sp>
      <p:sp>
        <p:nvSpPr>
          <p:cNvPr id="1638" name="Google Shape;1638;p106"/>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06"/>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640" name="Google Shape;1640;p106"/>
          <p:cNvSpPr txBox="1"/>
          <p:nvPr/>
        </p:nvSpPr>
        <p:spPr>
          <a:xfrm>
            <a:off x="4397875" y="917350"/>
            <a:ext cx="3796500" cy="37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Under-t</a:t>
            </a:r>
            <a:r>
              <a:rPr b="1" lang="en" sz="1000">
                <a:solidFill>
                  <a:schemeClr val="dk1"/>
                </a:solidFill>
              </a:rPr>
              <a:t>rust factor</a:t>
            </a:r>
            <a:br>
              <a:rPr b="1" lang="en" sz="1000">
                <a:solidFill>
                  <a:schemeClr val="dk1"/>
                </a:solidFill>
              </a:rPr>
            </a:br>
            <a:r>
              <a:rPr lang="en" sz="1000">
                <a:solidFill>
                  <a:schemeClr val="dk1"/>
                </a:solidFill>
              </a:rPr>
              <a:t>User wastes time searching for additional info about an innocuous plant identified by Plant Pal.</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sz="1000">
                <a:solidFill>
                  <a:schemeClr val="dk1"/>
                </a:solidFill>
              </a:rPr>
              <a:t>Calibration plan</a:t>
            </a:r>
            <a:br>
              <a:rPr lang="en" sz="1000">
                <a:solidFill>
                  <a:schemeClr val="dk1"/>
                </a:solidFill>
              </a:rPr>
            </a:br>
            <a:r>
              <a:rPr lang="en" sz="1000">
                <a:solidFill>
                  <a:schemeClr val="dk1"/>
                </a:solidFill>
              </a:rPr>
              <a:t>Offer a “why we know this” option. And/or social proof that lets communities verify safe plants.</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br>
              <a:rPr lang="en" sz="1000">
                <a:solidFill>
                  <a:schemeClr val="dk1"/>
                </a:solidFill>
              </a:rPr>
            </a:br>
            <a:r>
              <a:rPr b="1" lang="en" sz="1000">
                <a:solidFill>
                  <a:schemeClr val="dk1"/>
                </a:solidFill>
              </a:rPr>
              <a:t>Over-</a:t>
            </a:r>
            <a:r>
              <a:rPr b="1" lang="en" sz="1000">
                <a:solidFill>
                  <a:schemeClr val="dk1"/>
                </a:solidFill>
              </a:rPr>
              <a:t>t</a:t>
            </a:r>
            <a:r>
              <a:rPr b="1" lang="en" sz="1000">
                <a:solidFill>
                  <a:schemeClr val="dk1"/>
                </a:solidFill>
              </a:rPr>
              <a:t>rust factor</a:t>
            </a:r>
            <a:br>
              <a:rPr b="1" lang="en" sz="1000">
                <a:solidFill>
                  <a:schemeClr val="dk1"/>
                </a:solidFill>
              </a:rPr>
            </a:br>
            <a:r>
              <a:rPr lang="en" sz="1000">
                <a:solidFill>
                  <a:schemeClr val="dk1"/>
                </a:solidFill>
              </a:rPr>
              <a:t>A user doesn't double check Plant Pal’s recommendation before feeding a wild plant to their child.</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rPr b="1" lang="en" sz="1000">
                <a:solidFill>
                  <a:schemeClr val="dk1"/>
                </a:solidFill>
              </a:rPr>
              <a:t>Calibration plan</a:t>
            </a:r>
            <a:br>
              <a:rPr lang="en" sz="1000">
                <a:solidFill>
                  <a:schemeClr val="dk1"/>
                </a:solidFill>
              </a:rPr>
            </a:br>
            <a:r>
              <a:rPr lang="en" sz="1000">
                <a:solidFill>
                  <a:schemeClr val="dk1"/>
                </a:solidFill>
              </a:rPr>
              <a:t>For any low confidence result or if the “n-best” set of results includes potentially dangerous results, recommend the user get a 2nd opinion.</a:t>
            </a:r>
            <a:endParaRPr sz="1000">
              <a:solidFill>
                <a:schemeClr val="dk1"/>
              </a:solidFill>
            </a:endParaRPr>
          </a:p>
        </p:txBody>
      </p:sp>
      <p:sp>
        <p:nvSpPr>
          <p:cNvPr id="1641" name="Google Shape;1641;p106"/>
          <p:cNvSpPr txBox="1"/>
          <p:nvPr/>
        </p:nvSpPr>
        <p:spPr>
          <a:xfrm>
            <a:off x="4397875"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Example</a:t>
            </a:r>
            <a:endParaRPr b="1" sz="800">
              <a:solidFill>
                <a:schemeClr val="accent2"/>
              </a:solidFill>
            </a:endParaRPr>
          </a:p>
        </p:txBody>
      </p:sp>
      <p:sp>
        <p:nvSpPr>
          <p:cNvPr id="1642" name="Google Shape;1642;p106"/>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643" name="Google Shape;1643;p106">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107"/>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Trust calibration</a:t>
            </a:r>
            <a:endParaRPr b="1" sz="1200">
              <a:solidFill>
                <a:schemeClr val="accent2"/>
              </a:solidFill>
            </a:endParaRPr>
          </a:p>
        </p:txBody>
      </p:sp>
      <p:sp>
        <p:nvSpPr>
          <p:cNvPr id="1649" name="Google Shape;1649;p107"/>
          <p:cNvSpPr/>
          <p:nvPr/>
        </p:nvSpPr>
        <p:spPr>
          <a:xfrm>
            <a:off x="595600" y="1660784"/>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07"/>
          <p:cNvSpPr/>
          <p:nvPr/>
        </p:nvSpPr>
        <p:spPr>
          <a:xfrm>
            <a:off x="595600" y="2434947"/>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07"/>
          <p:cNvSpPr/>
          <p:nvPr/>
        </p:nvSpPr>
        <p:spPr>
          <a:xfrm>
            <a:off x="595600" y="3209109"/>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07"/>
          <p:cNvSpPr/>
          <p:nvPr/>
        </p:nvSpPr>
        <p:spPr>
          <a:xfrm>
            <a:off x="595600" y="3983272"/>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07"/>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Too little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4" name="Google Shape;1654;p107"/>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Too much / Too little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5" name="Google Shape;1655;p107"/>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Too much / Too little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6" name="Google Shape;1656;p107"/>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Too much / Too little</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7" name="Google Shape;1657;p107"/>
          <p:cNvSpPr txBox="1"/>
          <p:nvPr/>
        </p:nvSpPr>
        <p:spPr>
          <a:xfrm>
            <a:off x="5644275" y="1569125"/>
            <a:ext cx="2737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Offer a “why we know this” option. And/or social proof that lets communities verify safe plants.</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8" name="Google Shape;1658;p107"/>
          <p:cNvSpPr txBox="1"/>
          <p:nvPr/>
        </p:nvSpPr>
        <p:spPr>
          <a:xfrm>
            <a:off x="5644275"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User-facing intervention for calibrating trust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59" name="Google Shape;1659;p107"/>
          <p:cNvSpPr txBox="1"/>
          <p:nvPr/>
        </p:nvSpPr>
        <p:spPr>
          <a:xfrm>
            <a:off x="5644275"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User-facing intervention for calibrating trust</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660" name="Google Shape;1660;p107"/>
          <p:cNvSpPr txBox="1"/>
          <p:nvPr/>
        </p:nvSpPr>
        <p:spPr>
          <a:xfrm>
            <a:off x="5644275"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lang="en" sz="1000">
                <a:solidFill>
                  <a:schemeClr val="dk1"/>
                </a:solidFill>
              </a:rPr>
              <a:t>User-facing intervention for calibrating trust</a:t>
            </a:r>
            <a:endParaRPr sz="1000">
              <a:solidFill>
                <a:schemeClr val="dk1"/>
              </a:solidFill>
            </a:endParaRPr>
          </a:p>
        </p:txBody>
      </p:sp>
      <p:sp>
        <p:nvSpPr>
          <p:cNvPr id="1661" name="Google Shape;1661;p107"/>
          <p:cNvSpPr/>
          <p:nvPr/>
        </p:nvSpPr>
        <p:spPr>
          <a:xfrm>
            <a:off x="163850" y="1501600"/>
            <a:ext cx="2500200" cy="3004200"/>
          </a:xfrm>
          <a:prstGeom prst="rect">
            <a:avLst/>
          </a:prstGeom>
          <a:solidFill>
            <a:srgbClr val="FFFFFF">
              <a:alpha val="77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07"/>
          <p:cNvSpPr txBox="1"/>
          <p:nvPr/>
        </p:nvSpPr>
        <p:spPr>
          <a:xfrm>
            <a:off x="502625"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Trust factors</a:t>
            </a:r>
            <a:br>
              <a:rPr b="1" lang="en" sz="1000"/>
            </a:br>
            <a:r>
              <a:rPr lang="en" sz="800"/>
              <a:t>(Copy/paste labels from previous slide)</a:t>
            </a:r>
            <a:endParaRPr sz="600"/>
          </a:p>
        </p:txBody>
      </p:sp>
      <p:sp>
        <p:nvSpPr>
          <p:cNvPr id="1663" name="Google Shape;1663;p107"/>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Did this situation result in too much or too little trust?</a:t>
            </a:r>
            <a:endParaRPr b="1" sz="1000"/>
          </a:p>
        </p:txBody>
      </p:sp>
      <p:sp>
        <p:nvSpPr>
          <p:cNvPr id="1664" name="Google Shape;1664;p107"/>
          <p:cNvSpPr txBox="1"/>
          <p:nvPr/>
        </p:nvSpPr>
        <p:spPr>
          <a:xfrm>
            <a:off x="56442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How will you help </a:t>
            </a:r>
            <a:r>
              <a:rPr b="1" lang="en" sz="1000"/>
              <a:t>people</a:t>
            </a:r>
            <a:r>
              <a:rPr b="1" lang="en" sz="1000"/>
              <a:t> properly calibrate their trust in this moment?</a:t>
            </a:r>
            <a:endParaRPr sz="800"/>
          </a:p>
        </p:txBody>
      </p:sp>
      <p:sp>
        <p:nvSpPr>
          <p:cNvPr id="1665" name="Google Shape;1665;p107"/>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07"/>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667" name="Google Shape;1667;p107"/>
          <p:cNvGrpSpPr/>
          <p:nvPr/>
        </p:nvGrpSpPr>
        <p:grpSpPr>
          <a:xfrm>
            <a:off x="8342666" y="184147"/>
            <a:ext cx="204348" cy="204348"/>
            <a:chOff x="710803" y="4142223"/>
            <a:chExt cx="329700" cy="329700"/>
          </a:xfrm>
        </p:grpSpPr>
        <p:sp>
          <p:nvSpPr>
            <p:cNvPr id="1668" name="Google Shape;1668;p107"/>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669" name="Google Shape;1669;p107"/>
            <p:cNvGrpSpPr/>
            <p:nvPr/>
          </p:nvGrpSpPr>
          <p:grpSpPr>
            <a:xfrm>
              <a:off x="840400" y="4191349"/>
              <a:ext cx="128261" cy="155689"/>
              <a:chOff x="816561" y="4165464"/>
              <a:chExt cx="128261" cy="155689"/>
            </a:xfrm>
          </p:grpSpPr>
          <p:sp>
            <p:nvSpPr>
              <p:cNvPr id="1670" name="Google Shape;1670;p107"/>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671" name="Google Shape;1671;p107"/>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672" name="Google Shape;1672;p107"/>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673" name="Google Shape;1673;p107"/>
          <p:cNvGrpSpPr/>
          <p:nvPr/>
        </p:nvGrpSpPr>
        <p:grpSpPr>
          <a:xfrm>
            <a:off x="595600" y="1487965"/>
            <a:ext cx="1419900" cy="667836"/>
            <a:chOff x="145650" y="152388"/>
            <a:chExt cx="1419900" cy="421800"/>
          </a:xfrm>
        </p:grpSpPr>
        <p:sp>
          <p:nvSpPr>
            <p:cNvPr id="1674" name="Google Shape;1674;p107"/>
            <p:cNvSpPr/>
            <p:nvPr/>
          </p:nvSpPr>
          <p:spPr>
            <a:xfrm>
              <a:off x="145650" y="152388"/>
              <a:ext cx="1419900" cy="421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07"/>
            <p:cNvSpPr txBox="1"/>
            <p:nvPr/>
          </p:nvSpPr>
          <p:spPr>
            <a:xfrm>
              <a:off x="200475" y="225998"/>
              <a:ext cx="1310100" cy="256500"/>
            </a:xfrm>
            <a:prstGeom prst="rect">
              <a:avLst/>
            </a:prstGeom>
            <a:solidFill>
              <a:schemeClr val="lt2"/>
            </a:solid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chemeClr val="accent2"/>
                  </a:solidFill>
                </a:rPr>
                <a:t>Example</a:t>
              </a:r>
              <a:r>
                <a:rPr b="1" lang="en" sz="800">
                  <a:solidFill>
                    <a:schemeClr val="lt2"/>
                  </a:solidFill>
                </a:rPr>
                <a:t>:</a:t>
              </a:r>
              <a:r>
                <a:rPr b="1" lang="en" sz="800">
                  <a:solidFill>
                    <a:srgbClr val="FFFFFF"/>
                  </a:solidFill>
                </a:rPr>
                <a:t>User wastes time searching for additional info about an</a:t>
              </a:r>
              <a:br>
                <a:rPr b="1" lang="en" sz="800">
                  <a:solidFill>
                    <a:srgbClr val="FFFFFF"/>
                  </a:solidFill>
                </a:rPr>
              </a:br>
              <a:r>
                <a:rPr b="1" lang="en" sz="800">
                  <a:solidFill>
                    <a:srgbClr val="FFFFFF"/>
                  </a:solidFill>
                </a:rPr>
                <a:t>innocuous plant.</a:t>
              </a:r>
              <a:endParaRPr b="1" sz="800">
                <a:solidFill>
                  <a:srgbClr val="FFFFFF"/>
                </a:solidFill>
              </a:endParaRPr>
            </a:p>
            <a:p>
              <a:pPr indent="0" lvl="0" marL="0" rtl="0" algn="ctr">
                <a:spcBef>
                  <a:spcPts val="0"/>
                </a:spcBef>
                <a:spcAft>
                  <a:spcPts val="0"/>
                </a:spcAft>
                <a:buClr>
                  <a:schemeClr val="dk1"/>
                </a:buClr>
                <a:buSzPts val="1100"/>
                <a:buFont typeface="Arial"/>
                <a:buNone/>
              </a:pPr>
              <a:r>
                <a:t/>
              </a:r>
              <a:endParaRPr b="1" sz="800">
                <a:solidFill>
                  <a:srgbClr val="FFFFFF"/>
                </a:solidFill>
              </a:endParaRPr>
            </a:p>
            <a:p>
              <a:pPr indent="0" lvl="0" marL="0" rtl="0" algn="ctr">
                <a:spcBef>
                  <a:spcPts val="0"/>
                </a:spcBef>
                <a:spcAft>
                  <a:spcPts val="0"/>
                </a:spcAft>
                <a:buNone/>
              </a:pPr>
              <a:r>
                <a:t/>
              </a:r>
              <a:endParaRPr b="1" sz="800">
                <a:solidFill>
                  <a:srgbClr val="FFFFFF"/>
                </a:solidFill>
              </a:endParaRPr>
            </a:p>
          </p:txBody>
        </p:sp>
      </p:grpSp>
      <p:sp>
        <p:nvSpPr>
          <p:cNvPr id="1676" name="Google Shape;1676;p107"/>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677" name="Google Shape;1677;p107">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1678" name="Google Shape;1678;p107"/>
          <p:cNvGrpSpPr/>
          <p:nvPr/>
        </p:nvGrpSpPr>
        <p:grpSpPr>
          <a:xfrm>
            <a:off x="6942900" y="3484800"/>
            <a:ext cx="2048700" cy="1506300"/>
            <a:chOff x="6942900" y="3484800"/>
            <a:chExt cx="2048700" cy="1506300"/>
          </a:xfrm>
        </p:grpSpPr>
        <p:sp>
          <p:nvSpPr>
            <p:cNvPr id="1679" name="Google Shape;1679;p107"/>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07"/>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681" name="Google Shape;1681;p107"/>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FFFFFF"/>
                  </a:solidFill>
                </a:rPr>
                <a:t>Copy/paste your trust labels from the previous slide here.</a:t>
              </a:r>
              <a:endParaRPr sz="1000">
                <a:solidFill>
                  <a:srgbClr val="FFFFFF"/>
                </a:solidFill>
              </a:endParaRPr>
            </a:p>
          </p:txBody>
        </p:sp>
        <p:sp>
          <p:nvSpPr>
            <p:cNvPr id="1682" name="Google Shape;1682;p107"/>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108"/>
          <p:cNvSpPr txBox="1"/>
          <p:nvPr/>
        </p:nvSpPr>
        <p:spPr>
          <a:xfrm>
            <a:off x="517139" y="2153850"/>
            <a:ext cx="8110800" cy="835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700">
                <a:solidFill>
                  <a:schemeClr val="lt1"/>
                </a:solidFill>
              </a:rPr>
              <a:t>Lunch break</a:t>
            </a:r>
            <a:endParaRPr b="1" sz="4700">
              <a:solidFill>
                <a:schemeClr val="lt1"/>
              </a:solidFill>
            </a:endParaRPr>
          </a:p>
        </p:txBody>
      </p:sp>
      <p:sp>
        <p:nvSpPr>
          <p:cNvPr id="1688" name="Google Shape;1688;p108"/>
          <p:cNvSpPr txBox="1"/>
          <p:nvPr/>
        </p:nvSpPr>
        <p:spPr>
          <a:xfrm>
            <a:off x="517139" y="2965288"/>
            <a:ext cx="5447400" cy="73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FFFFFF"/>
                </a:solidFill>
              </a:rPr>
              <a:t>6</a:t>
            </a:r>
            <a:r>
              <a:rPr lang="en" sz="1600">
                <a:solidFill>
                  <a:srgbClr val="FFFFFF"/>
                </a:solidFill>
              </a:rPr>
              <a:t>0 minutes / Back at 1:00</a:t>
            </a:r>
            <a:endParaRPr sz="1600">
              <a:solidFill>
                <a:srgbClr val="FFFFFF"/>
              </a:solidFill>
            </a:endParaRPr>
          </a:p>
        </p:txBody>
      </p:sp>
      <p:sp>
        <p:nvSpPr>
          <p:cNvPr id="1689" name="Google Shape;1689;p108"/>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690" name="Google Shape;1690;p108">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4" name="Shape 1694"/>
        <p:cNvGrpSpPr/>
        <p:nvPr/>
      </p:nvGrpSpPr>
      <p:grpSpPr>
        <a:xfrm>
          <a:off x="0" y="0"/>
          <a:ext cx="0" cy="0"/>
          <a:chOff x="0" y="0"/>
          <a:chExt cx="0" cy="0"/>
        </a:xfrm>
      </p:grpSpPr>
      <p:sp>
        <p:nvSpPr>
          <p:cNvPr id="1695" name="Google Shape;1695;p109"/>
          <p:cNvSpPr txBox="1"/>
          <p:nvPr/>
        </p:nvSpPr>
        <p:spPr>
          <a:xfrm>
            <a:off x="731575" y="784925"/>
            <a:ext cx="8110800" cy="94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5400">
                <a:solidFill>
                  <a:schemeClr val="lt1"/>
                </a:solidFill>
              </a:rPr>
              <a:t>Controls audit</a:t>
            </a:r>
            <a:endParaRPr b="1" sz="5400">
              <a:solidFill>
                <a:schemeClr val="lt1"/>
              </a:solidFill>
            </a:endParaRPr>
          </a:p>
        </p:txBody>
      </p:sp>
      <p:sp>
        <p:nvSpPr>
          <p:cNvPr id="1696" name="Google Shape;1696;p109"/>
          <p:cNvSpPr txBox="1"/>
          <p:nvPr/>
        </p:nvSpPr>
        <p:spPr>
          <a:xfrm>
            <a:off x="731575" y="1938475"/>
            <a:ext cx="6063300" cy="182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lt2"/>
                </a:solidFill>
              </a:rPr>
              <a:t>Goal</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Develop new controls for users to maintain agency over your system.</a:t>
            </a:r>
            <a:endParaRPr b="1" sz="2000">
              <a:solidFill>
                <a:schemeClr val="lt2"/>
              </a:solidFill>
            </a:endParaRPr>
          </a:p>
          <a:p>
            <a:pPr indent="0" lvl="0" marL="0" rtl="0" algn="l">
              <a:lnSpc>
                <a:spcPct val="115000"/>
              </a:lnSpc>
              <a:spcBef>
                <a:spcPts val="0"/>
              </a:spcBef>
              <a:spcAft>
                <a:spcPts val="0"/>
              </a:spcAft>
              <a:buNone/>
            </a:pPr>
            <a:r>
              <a:t/>
            </a:r>
            <a:endParaRPr b="1" sz="2000">
              <a:solidFill>
                <a:schemeClr val="lt2"/>
              </a:solidFill>
            </a:endParaRPr>
          </a:p>
          <a:p>
            <a:pPr indent="0" lvl="0" marL="0" rtl="0" algn="l">
              <a:lnSpc>
                <a:spcPct val="115000"/>
              </a:lnSpc>
              <a:spcBef>
                <a:spcPts val="0"/>
              </a:spcBef>
              <a:spcAft>
                <a:spcPts val="0"/>
              </a:spcAft>
              <a:buNone/>
            </a:pPr>
            <a:r>
              <a:rPr b="1" lang="en" sz="2000">
                <a:solidFill>
                  <a:schemeClr val="lt2"/>
                </a:solidFill>
              </a:rPr>
              <a:t>Instructions</a:t>
            </a:r>
            <a:endParaRPr b="1" sz="2000">
              <a:solidFill>
                <a:schemeClr val="lt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Plot your product’s critical moments according to risk.</a:t>
            </a:r>
            <a:endParaRPr>
              <a:solidFill>
                <a:schemeClr val="lt1"/>
              </a:solidFill>
            </a:endParaRPr>
          </a:p>
          <a:p>
            <a:pPr indent="0" lvl="0" marL="0" rtl="0" algn="l">
              <a:lnSpc>
                <a:spcPct val="115000"/>
              </a:lnSpc>
              <a:spcBef>
                <a:spcPts val="0"/>
              </a:spcBef>
              <a:spcAft>
                <a:spcPts val="0"/>
              </a:spcAft>
              <a:buNone/>
            </a:pPr>
            <a:r>
              <a:rPr lang="en">
                <a:solidFill>
                  <a:schemeClr val="lt1"/>
                </a:solidFill>
              </a:rPr>
              <a:t>Develop new controls for mitigating those risks.</a:t>
            </a:r>
            <a:endParaRPr>
              <a:solidFill>
                <a:srgbClr val="FFFFFF"/>
              </a:solidFill>
            </a:endParaRPr>
          </a:p>
        </p:txBody>
      </p:sp>
      <p:sp>
        <p:nvSpPr>
          <p:cNvPr id="1697" name="Google Shape;1697;p109"/>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lt1"/>
                </a:solidFill>
                <a:hlinkClick r:id="rId3">
                  <a:extLst>
                    <a:ext uri="{A12FA001-AC4F-418D-AE19-62706E023703}">
                      <ahyp:hlinkClr val="tx"/>
                    </a:ext>
                  </a:extLst>
                </a:hlinkClick>
              </a:rPr>
              <a:t>People + AI Guidebook</a:t>
            </a:r>
            <a:endParaRPr sz="1000">
              <a:solidFill>
                <a:schemeClr val="lt1"/>
              </a:solidFill>
            </a:endParaRPr>
          </a:p>
        </p:txBody>
      </p:sp>
      <p:pic>
        <p:nvPicPr>
          <p:cNvPr id="1698" name="Google Shape;1698;p109">
            <a:hlinkClick r:id="rId4"/>
          </p:cNvPr>
          <p:cNvPicPr preferRelativeResize="0"/>
          <p:nvPr/>
        </p:nvPicPr>
        <p:blipFill rotWithShape="1">
          <a:blip r:embed="rId5">
            <a:alphaModFix/>
          </a:blip>
          <a:srcRect b="0" l="0" r="0" t="0"/>
          <a:stretch/>
        </p:blipFill>
        <p:spPr>
          <a:xfrm>
            <a:off x="8078900" y="4708375"/>
            <a:ext cx="109450" cy="1094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02" name="Shape 1702"/>
        <p:cNvGrpSpPr/>
        <p:nvPr/>
      </p:nvGrpSpPr>
      <p:grpSpPr>
        <a:xfrm>
          <a:off x="0" y="0"/>
          <a:ext cx="0" cy="0"/>
          <a:chOff x="0" y="0"/>
          <a:chExt cx="0" cy="0"/>
        </a:xfrm>
      </p:grpSpPr>
      <p:sp>
        <p:nvSpPr>
          <p:cNvPr id="1703" name="Google Shape;1703;p110"/>
          <p:cNvSpPr txBox="1"/>
          <p:nvPr/>
        </p:nvSpPr>
        <p:spPr>
          <a:xfrm>
            <a:off x="513858" y="442225"/>
            <a:ext cx="2348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Controls audit</a:t>
            </a:r>
            <a:endParaRPr b="1" sz="1200">
              <a:solidFill>
                <a:schemeClr val="accent2"/>
              </a:solidFill>
            </a:endParaRPr>
          </a:p>
        </p:txBody>
      </p:sp>
      <p:sp>
        <p:nvSpPr>
          <p:cNvPr id="1704" name="Google Shape;1704;p110"/>
          <p:cNvSpPr txBox="1"/>
          <p:nvPr/>
        </p:nvSpPr>
        <p:spPr>
          <a:xfrm>
            <a:off x="502625" y="2194601"/>
            <a:ext cx="2260500" cy="13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On the following slides, identify places where users need additional control based on the consequences of error if the system gets it wrong.</a:t>
            </a:r>
            <a:endParaRPr sz="10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sz="1000">
              <a:solidFill>
                <a:schemeClr val="dk1"/>
              </a:solidFill>
            </a:endParaRPr>
          </a:p>
        </p:txBody>
      </p:sp>
      <p:sp>
        <p:nvSpPr>
          <p:cNvPr id="1705" name="Google Shape;1705;p110"/>
          <p:cNvSpPr txBox="1"/>
          <p:nvPr/>
        </p:nvSpPr>
        <p:spPr>
          <a:xfrm>
            <a:off x="502625" y="917350"/>
            <a:ext cx="2348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t>Expectation of control</a:t>
            </a:r>
            <a:endParaRPr b="1" sz="2500"/>
          </a:p>
        </p:txBody>
      </p:sp>
      <p:sp>
        <p:nvSpPr>
          <p:cNvPr id="1706" name="Google Shape;1706;p110"/>
          <p:cNvSpPr/>
          <p:nvPr/>
        </p:nvSpPr>
        <p:spPr>
          <a:xfrm>
            <a:off x="8381700" y="152400"/>
            <a:ext cx="609900" cy="60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10"/>
          <p:cNvSpPr txBox="1"/>
          <p:nvPr/>
        </p:nvSpPr>
        <p:spPr>
          <a:xfrm>
            <a:off x="8227500" y="366141"/>
            <a:ext cx="918300" cy="26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rPr>
              <a:t>Setup</a:t>
            </a:r>
            <a:endParaRPr b="1" sz="1200">
              <a:solidFill>
                <a:schemeClr val="accent2"/>
              </a:solidFill>
            </a:endParaRPr>
          </a:p>
        </p:txBody>
      </p:sp>
      <p:sp>
        <p:nvSpPr>
          <p:cNvPr id="1708" name="Google Shape;1708;p110"/>
          <p:cNvSpPr txBox="1"/>
          <p:nvPr/>
        </p:nvSpPr>
        <p:spPr>
          <a:xfrm>
            <a:off x="4397875" y="442225"/>
            <a:ext cx="27990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800">
                <a:solidFill>
                  <a:schemeClr val="accent2"/>
                </a:solidFill>
              </a:rPr>
              <a:t>Pattern considerations</a:t>
            </a:r>
            <a:endParaRPr b="1" sz="800">
              <a:solidFill>
                <a:schemeClr val="accent2"/>
              </a:solidFill>
            </a:endParaRPr>
          </a:p>
        </p:txBody>
      </p:sp>
      <p:sp>
        <p:nvSpPr>
          <p:cNvPr id="1709" name="Google Shape;1709;p110">
            <a:hlinkClick r:id="rId3"/>
          </p:cNvPr>
          <p:cNvSpPr/>
          <p:nvPr/>
        </p:nvSpPr>
        <p:spPr>
          <a:xfrm>
            <a:off x="598200" y="3395888"/>
            <a:ext cx="2011800" cy="609900"/>
          </a:xfrm>
          <a:prstGeom prst="roundRect">
            <a:avLst>
              <a:gd fmla="val 16667"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What's the right balance of user control and automation?</a:t>
            </a:r>
            <a:endParaRPr b="1" sz="1000">
              <a:solidFill>
                <a:schemeClr val="lt1"/>
              </a:solidFill>
            </a:endParaRPr>
          </a:p>
        </p:txBody>
      </p:sp>
      <p:pic>
        <p:nvPicPr>
          <p:cNvPr id="1710" name="Google Shape;1710;p110">
            <a:hlinkClick r:id="rId4"/>
          </p:cNvPr>
          <p:cNvPicPr preferRelativeResize="0"/>
          <p:nvPr/>
        </p:nvPicPr>
        <p:blipFill rotWithShape="1">
          <a:blip r:embed="rId5">
            <a:alphaModFix/>
          </a:blip>
          <a:srcRect b="0" l="0" r="0" t="0"/>
          <a:stretch/>
        </p:blipFill>
        <p:spPr>
          <a:xfrm>
            <a:off x="2466558" y="3816169"/>
            <a:ext cx="264899" cy="264899"/>
          </a:xfrm>
          <a:prstGeom prst="rect">
            <a:avLst/>
          </a:prstGeom>
          <a:noFill/>
          <a:ln>
            <a:noFill/>
          </a:ln>
          <a:effectLst>
            <a:outerShdw blurRad="114300" rotWithShape="0" algn="bl" dir="2760000" dist="47625">
              <a:srgbClr val="000000">
                <a:alpha val="29000"/>
              </a:srgbClr>
            </a:outerShdw>
          </a:effectLst>
        </p:spPr>
      </p:pic>
      <p:sp>
        <p:nvSpPr>
          <p:cNvPr id="1711" name="Google Shape;1711;p110"/>
          <p:cNvSpPr txBox="1"/>
          <p:nvPr/>
        </p:nvSpPr>
        <p:spPr>
          <a:xfrm>
            <a:off x="4397875" y="917350"/>
            <a:ext cx="4197900" cy="372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000" u="sng">
                <a:solidFill>
                  <a:schemeClr val="hlink"/>
                </a:solidFill>
                <a:hlinkClick r:id="rId6"/>
              </a:rPr>
              <a:t>Automate </a:t>
            </a:r>
            <a:r>
              <a:rPr b="1" lang="en" sz="1000" u="sng">
                <a:solidFill>
                  <a:schemeClr val="hlink"/>
                </a:solidFill>
                <a:hlinkClick r:id="rId7"/>
              </a:rPr>
              <a:t>more</a:t>
            </a:r>
            <a:r>
              <a:rPr b="1" lang="en" sz="1000" u="sng">
                <a:solidFill>
                  <a:schemeClr val="hlink"/>
                </a:solidFill>
                <a:hlinkClick r:id="rId8"/>
              </a:rPr>
              <a:t> when risk is low</a:t>
            </a:r>
            <a:br>
              <a:rPr b="1" lang="en" sz="1000">
                <a:solidFill>
                  <a:schemeClr val="dk1"/>
                </a:solidFill>
              </a:rPr>
            </a:br>
            <a:r>
              <a:rPr lang="en" sz="1000">
                <a:solidFill>
                  <a:schemeClr val="dk1"/>
                </a:solidFill>
              </a:rPr>
              <a:t>Consider user trust and the stakes of the situation when determining how much to automate.</a:t>
            </a:r>
            <a:endParaRPr sz="1000">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 sz="1000" u="sng">
                <a:solidFill>
                  <a:schemeClr val="hlink"/>
                </a:solidFill>
                <a:hlinkClick r:id="rId9"/>
              </a:rPr>
              <a:t>Let users supervise automation</a:t>
            </a:r>
            <a:br>
              <a:rPr lang="en" sz="1000">
                <a:solidFill>
                  <a:schemeClr val="dk1"/>
                </a:solidFill>
              </a:rPr>
            </a:br>
            <a:r>
              <a:rPr lang="en" sz="1000">
                <a:solidFill>
                  <a:schemeClr val="dk1"/>
                </a:solidFill>
              </a:rPr>
              <a:t>Maintaining control over automation helps users build comfort and correct when things go wrong.</a:t>
            </a:r>
            <a:endParaRPr sz="1000">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 sz="1000" u="sng">
                <a:solidFill>
                  <a:schemeClr val="hlink"/>
                </a:solidFill>
                <a:hlinkClick r:id="rId10"/>
              </a:rPr>
              <a:t>Give control back to the user when automation fails</a:t>
            </a:r>
            <a:br>
              <a:rPr b="1" lang="en" sz="1000">
                <a:solidFill>
                  <a:schemeClr val="dk1"/>
                </a:solidFill>
              </a:rPr>
            </a:br>
            <a:r>
              <a:rPr lang="en" sz="1000">
                <a:solidFill>
                  <a:schemeClr val="dk1"/>
                </a:solidFill>
              </a:rPr>
              <a:t>Give your users a way to move forward even when the system fails or offers poor quality output.</a:t>
            </a:r>
            <a:endParaRPr sz="1000">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 sz="1000" u="sng">
                <a:solidFill>
                  <a:schemeClr val="hlink"/>
                </a:solidFill>
                <a:hlinkClick r:id="rId11"/>
              </a:rPr>
              <a:t>Automate in phases</a:t>
            </a:r>
            <a:br>
              <a:rPr lang="en" sz="1000">
                <a:solidFill>
                  <a:schemeClr val="dk1"/>
                </a:solidFill>
              </a:rPr>
            </a:br>
            <a:r>
              <a:rPr lang="en" sz="1000">
                <a:solidFill>
                  <a:schemeClr val="dk1"/>
                </a:solidFill>
              </a:rPr>
              <a:t>Progressively increase automation under user guidance.</a:t>
            </a:r>
            <a:endParaRPr sz="1000">
              <a:solidFill>
                <a:schemeClr val="dk1"/>
              </a:solidFill>
            </a:endParaRPr>
          </a:p>
          <a:p>
            <a:pPr indent="0" lvl="0" marL="0" rtl="0" algn="l">
              <a:lnSpc>
                <a:spcPct val="150000"/>
              </a:lnSpc>
              <a:spcBef>
                <a:spcPts val="1200"/>
              </a:spcBef>
              <a:spcAft>
                <a:spcPts val="1200"/>
              </a:spcAft>
              <a:buClr>
                <a:schemeClr val="dk1"/>
              </a:buClr>
              <a:buSzPts val="1100"/>
              <a:buFont typeface="Arial"/>
              <a:buNone/>
            </a:pPr>
            <a:r>
              <a:rPr b="1" lang="en" sz="1000" u="sng">
                <a:solidFill>
                  <a:schemeClr val="hlink"/>
                </a:solidFill>
                <a:hlinkClick r:id="rId12"/>
              </a:rPr>
              <a:t>Let users give feedback</a:t>
            </a:r>
            <a:br>
              <a:rPr b="1" lang="en" sz="1000">
                <a:solidFill>
                  <a:schemeClr val="dk1"/>
                </a:solidFill>
              </a:rPr>
            </a:br>
            <a:r>
              <a:rPr lang="en" sz="1000">
                <a:solidFill>
                  <a:schemeClr val="dk1"/>
                </a:solidFill>
              </a:rPr>
              <a:t>Give users the opportunity for real-time teaching, feedback and error correction.</a:t>
            </a:r>
            <a:endParaRPr sz="1000">
              <a:solidFill>
                <a:schemeClr val="dk1"/>
              </a:solidFill>
            </a:endParaRPr>
          </a:p>
        </p:txBody>
      </p:sp>
      <p:sp>
        <p:nvSpPr>
          <p:cNvPr id="1712" name="Google Shape;1712;p110"/>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13">
                  <a:extLst>
                    <a:ext uri="{A12FA001-AC4F-418D-AE19-62706E023703}">
                      <ahyp:hlinkClr val="tx"/>
                    </a:ext>
                  </a:extLst>
                </a:hlinkClick>
              </a:rPr>
              <a:t>People + AI Guidebook</a:t>
            </a:r>
            <a:endParaRPr sz="1000">
              <a:solidFill>
                <a:srgbClr val="999999"/>
              </a:solidFill>
            </a:endParaRPr>
          </a:p>
        </p:txBody>
      </p:sp>
      <p:pic>
        <p:nvPicPr>
          <p:cNvPr id="1713" name="Google Shape;1713;p110">
            <a:hlinkClick r:id="rId14"/>
          </p:cNvPr>
          <p:cNvPicPr preferRelativeResize="0"/>
          <p:nvPr/>
        </p:nvPicPr>
        <p:blipFill>
          <a:blip r:embed="rId15">
            <a:alphaModFix/>
          </a:blip>
          <a:stretch>
            <a:fillRect/>
          </a:stretch>
        </p:blipFill>
        <p:spPr>
          <a:xfrm>
            <a:off x="8078900" y="4708375"/>
            <a:ext cx="109450" cy="1094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111"/>
          <p:cNvSpPr txBox="1"/>
          <p:nvPr/>
        </p:nvSpPr>
        <p:spPr>
          <a:xfrm>
            <a:off x="525180" y="442225"/>
            <a:ext cx="1730100" cy="326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chemeClr val="accent2"/>
                </a:solidFill>
              </a:rPr>
              <a:t>Controls</a:t>
            </a:r>
            <a:r>
              <a:rPr b="1" lang="en" sz="1200">
                <a:solidFill>
                  <a:schemeClr val="accent2"/>
                </a:solidFill>
              </a:rPr>
              <a:t> audit</a:t>
            </a:r>
            <a:endParaRPr b="1" sz="1200">
              <a:solidFill>
                <a:schemeClr val="accent2"/>
              </a:solidFill>
            </a:endParaRPr>
          </a:p>
        </p:txBody>
      </p:sp>
      <p:sp>
        <p:nvSpPr>
          <p:cNvPr id="1719" name="Google Shape;1719;p111"/>
          <p:cNvSpPr/>
          <p:nvPr/>
        </p:nvSpPr>
        <p:spPr>
          <a:xfrm>
            <a:off x="595600" y="1660784"/>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11"/>
          <p:cNvSpPr/>
          <p:nvPr/>
        </p:nvSpPr>
        <p:spPr>
          <a:xfrm>
            <a:off x="595600" y="2434947"/>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11"/>
          <p:cNvSpPr/>
          <p:nvPr/>
        </p:nvSpPr>
        <p:spPr>
          <a:xfrm>
            <a:off x="595600" y="3209109"/>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11"/>
          <p:cNvSpPr/>
          <p:nvPr/>
        </p:nvSpPr>
        <p:spPr>
          <a:xfrm>
            <a:off x="595600" y="3983272"/>
            <a:ext cx="1419900" cy="3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11"/>
          <p:cNvSpPr txBox="1"/>
          <p:nvPr/>
        </p:nvSpPr>
        <p:spPr>
          <a:xfrm>
            <a:off x="3073450" y="15691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 can accept/reject.</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4" name="Google Shape;1724;p111"/>
          <p:cNvSpPr txBox="1"/>
          <p:nvPr/>
        </p:nvSpPr>
        <p:spPr>
          <a:xfrm>
            <a:off x="3073450" y="2343291"/>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5" name="Google Shape;1725;p111"/>
          <p:cNvSpPr txBox="1"/>
          <p:nvPr/>
        </p:nvSpPr>
        <p:spPr>
          <a:xfrm>
            <a:off x="3073450" y="3117458"/>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6" name="Google Shape;1726;p111"/>
          <p:cNvSpPr txBox="1"/>
          <p:nvPr/>
        </p:nvSpPr>
        <p:spPr>
          <a:xfrm>
            <a:off x="3073450" y="3891625"/>
            <a:ext cx="21267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Yes/No</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7" name="Google Shape;1727;p111"/>
          <p:cNvSpPr txBox="1"/>
          <p:nvPr/>
        </p:nvSpPr>
        <p:spPr>
          <a:xfrm>
            <a:off x="5644275" y="1569125"/>
            <a:ext cx="2737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Medium — Route may be inappropriate for user’s fitness level</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8" name="Google Shape;1728;p111"/>
          <p:cNvSpPr txBox="1"/>
          <p:nvPr/>
        </p:nvSpPr>
        <p:spPr>
          <a:xfrm>
            <a:off x="5644275" y="2343292"/>
            <a:ext cx="2737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Low/Medium/High</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29" name="Google Shape;1729;p111"/>
          <p:cNvSpPr txBox="1"/>
          <p:nvPr/>
        </p:nvSpPr>
        <p:spPr>
          <a:xfrm>
            <a:off x="5644275" y="3117458"/>
            <a:ext cx="2737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Low/Medium/High</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30" name="Google Shape;1730;p111"/>
          <p:cNvSpPr txBox="1"/>
          <p:nvPr/>
        </p:nvSpPr>
        <p:spPr>
          <a:xfrm>
            <a:off x="5644275" y="3891625"/>
            <a:ext cx="2737500" cy="5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Low/Medium/High</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000">
              <a:solidFill>
                <a:schemeClr val="dk1"/>
              </a:solidFill>
            </a:endParaRPr>
          </a:p>
        </p:txBody>
      </p:sp>
      <p:sp>
        <p:nvSpPr>
          <p:cNvPr id="1731" name="Google Shape;1731;p111"/>
          <p:cNvSpPr/>
          <p:nvPr/>
        </p:nvSpPr>
        <p:spPr>
          <a:xfrm>
            <a:off x="163850" y="1501600"/>
            <a:ext cx="2500200" cy="3004200"/>
          </a:xfrm>
          <a:prstGeom prst="rect">
            <a:avLst/>
          </a:prstGeom>
          <a:solidFill>
            <a:srgbClr val="FFFFFF">
              <a:alpha val="77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11"/>
          <p:cNvSpPr txBox="1"/>
          <p:nvPr/>
        </p:nvSpPr>
        <p:spPr>
          <a:xfrm>
            <a:off x="502625" y="861450"/>
            <a:ext cx="23298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Predictions or decisions made by your system</a:t>
            </a:r>
            <a:r>
              <a:rPr b="1" lang="en" sz="1000"/>
              <a:t> in this critical moment</a:t>
            </a:r>
            <a:endParaRPr sz="800"/>
          </a:p>
        </p:txBody>
      </p:sp>
      <p:sp>
        <p:nvSpPr>
          <p:cNvPr id="1733" name="Google Shape;1733;p111"/>
          <p:cNvSpPr txBox="1"/>
          <p:nvPr/>
        </p:nvSpPr>
        <p:spPr>
          <a:xfrm>
            <a:off x="3073450" y="861458"/>
            <a:ext cx="22605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Does the user have any control over the system in this moment?</a:t>
            </a:r>
            <a:endParaRPr b="1" sz="1000"/>
          </a:p>
        </p:txBody>
      </p:sp>
      <p:sp>
        <p:nvSpPr>
          <p:cNvPr id="1734" name="Google Shape;1734;p111"/>
          <p:cNvSpPr txBox="1"/>
          <p:nvPr/>
        </p:nvSpPr>
        <p:spPr>
          <a:xfrm>
            <a:off x="5644275" y="861450"/>
            <a:ext cx="2643900" cy="7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000"/>
              <a:t>How extreme is the consequence if </a:t>
            </a:r>
            <a:r>
              <a:rPr b="1" lang="en" sz="1000"/>
              <a:t>something</a:t>
            </a:r>
            <a:r>
              <a:rPr b="1" lang="en" sz="1000"/>
              <a:t> goes wrong in this moment?</a:t>
            </a:r>
            <a:br>
              <a:rPr b="1" lang="en" sz="1000"/>
            </a:br>
            <a:r>
              <a:rPr lang="en" sz="800">
                <a:solidFill>
                  <a:schemeClr val="dk1"/>
                </a:solidFill>
              </a:rPr>
              <a:t>Consider your responses in the Errors Audit to guide your answers here.</a:t>
            </a:r>
            <a:endParaRPr sz="800"/>
          </a:p>
        </p:txBody>
      </p:sp>
      <p:sp>
        <p:nvSpPr>
          <p:cNvPr id="1735" name="Google Shape;1735;p111"/>
          <p:cNvSpPr/>
          <p:nvPr/>
        </p:nvSpPr>
        <p:spPr>
          <a:xfrm>
            <a:off x="8381700" y="152400"/>
            <a:ext cx="609900" cy="60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11"/>
          <p:cNvSpPr txBox="1"/>
          <p:nvPr/>
        </p:nvSpPr>
        <p:spPr>
          <a:xfrm>
            <a:off x="8457925" y="250251"/>
            <a:ext cx="457500" cy="44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10</a:t>
            </a:r>
            <a:endParaRPr b="1" sz="1600">
              <a:solidFill>
                <a:srgbClr val="FFFFFF"/>
              </a:solidFill>
            </a:endParaRPr>
          </a:p>
          <a:p>
            <a:pPr indent="0" lvl="0" marL="0" rtl="0" algn="ctr">
              <a:spcBef>
                <a:spcPts val="0"/>
              </a:spcBef>
              <a:spcAft>
                <a:spcPts val="0"/>
              </a:spcAft>
              <a:buNone/>
            </a:pPr>
            <a:r>
              <a:rPr b="1" lang="en" sz="800">
                <a:solidFill>
                  <a:srgbClr val="FFFFFF"/>
                </a:solidFill>
              </a:rPr>
              <a:t>mins</a:t>
            </a:r>
            <a:endParaRPr b="1" sz="800">
              <a:solidFill>
                <a:srgbClr val="FFFFFF"/>
              </a:solidFill>
            </a:endParaRPr>
          </a:p>
        </p:txBody>
      </p:sp>
      <p:grpSp>
        <p:nvGrpSpPr>
          <p:cNvPr id="1737" name="Google Shape;1737;p111"/>
          <p:cNvGrpSpPr/>
          <p:nvPr/>
        </p:nvGrpSpPr>
        <p:grpSpPr>
          <a:xfrm>
            <a:off x="8342666" y="184147"/>
            <a:ext cx="204348" cy="204348"/>
            <a:chOff x="710803" y="4142223"/>
            <a:chExt cx="329700" cy="329700"/>
          </a:xfrm>
        </p:grpSpPr>
        <p:sp>
          <p:nvSpPr>
            <p:cNvPr id="1738" name="Google Shape;1738;p111"/>
            <p:cNvSpPr/>
            <p:nvPr/>
          </p:nvSpPr>
          <p:spPr>
            <a:xfrm>
              <a:off x="710803" y="4142223"/>
              <a:ext cx="329700" cy="3297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nvGrpSpPr>
            <p:cNvPr id="1739" name="Google Shape;1739;p111"/>
            <p:cNvGrpSpPr/>
            <p:nvPr/>
          </p:nvGrpSpPr>
          <p:grpSpPr>
            <a:xfrm>
              <a:off x="840400" y="4191349"/>
              <a:ext cx="128261" cy="155689"/>
              <a:chOff x="816561" y="4165464"/>
              <a:chExt cx="128261" cy="155689"/>
            </a:xfrm>
          </p:grpSpPr>
          <p:sp>
            <p:nvSpPr>
              <p:cNvPr id="1740" name="Google Shape;1740;p111"/>
              <p:cNvSpPr/>
              <p:nvPr/>
            </p:nvSpPr>
            <p:spPr>
              <a:xfrm>
                <a:off x="816561" y="4247593"/>
                <a:ext cx="66600" cy="66600"/>
              </a:xfrm>
              <a:prstGeom prst="ellipse">
                <a:avLst/>
              </a:prstGeom>
              <a:solidFill>
                <a:schemeClr val="accen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741" name="Google Shape;1741;p111"/>
              <p:cNvSpPr/>
              <p:nvPr/>
            </p:nvSpPr>
            <p:spPr>
              <a:xfrm>
                <a:off x="840236" y="4165464"/>
                <a:ext cx="22800" cy="124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1742" name="Google Shape;1742;p111"/>
              <p:cNvSpPr/>
              <p:nvPr/>
            </p:nvSpPr>
            <p:spPr>
              <a:xfrm rot="-4350720">
                <a:off x="880541" y="4242650"/>
                <a:ext cx="22961" cy="103605"/>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grpSp>
      </p:grpSp>
      <p:grpSp>
        <p:nvGrpSpPr>
          <p:cNvPr id="1743" name="Google Shape;1743;p111"/>
          <p:cNvGrpSpPr/>
          <p:nvPr/>
        </p:nvGrpSpPr>
        <p:grpSpPr>
          <a:xfrm>
            <a:off x="595600" y="1487965"/>
            <a:ext cx="1419900" cy="667836"/>
            <a:chOff x="145650" y="152388"/>
            <a:chExt cx="1419900" cy="421800"/>
          </a:xfrm>
        </p:grpSpPr>
        <p:sp>
          <p:nvSpPr>
            <p:cNvPr id="1744" name="Google Shape;1744;p111"/>
            <p:cNvSpPr/>
            <p:nvPr/>
          </p:nvSpPr>
          <p:spPr>
            <a:xfrm>
              <a:off x="145650" y="152388"/>
              <a:ext cx="1419900" cy="42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11"/>
            <p:cNvSpPr txBox="1"/>
            <p:nvPr/>
          </p:nvSpPr>
          <p:spPr>
            <a:xfrm>
              <a:off x="200475" y="225998"/>
              <a:ext cx="1310100" cy="256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solidFill>
                    <a:schemeClr val="lt2"/>
                  </a:solidFill>
                </a:rPr>
                <a:t>Example:</a:t>
              </a:r>
              <a:br>
                <a:rPr b="1" lang="en" sz="800">
                  <a:solidFill>
                    <a:schemeClr val="lt2"/>
                  </a:solidFill>
                </a:rPr>
              </a:br>
              <a:r>
                <a:rPr b="1" lang="en" sz="800">
                  <a:solidFill>
                    <a:srgbClr val="FFFFFF"/>
                  </a:solidFill>
                </a:rPr>
                <a:t>Recommendation for today’s running route</a:t>
              </a:r>
              <a:endParaRPr b="1" sz="800">
                <a:solidFill>
                  <a:srgbClr val="FFFFFF"/>
                </a:solidFill>
              </a:endParaRPr>
            </a:p>
          </p:txBody>
        </p:sp>
      </p:grpSp>
      <p:sp>
        <p:nvSpPr>
          <p:cNvPr id="1746" name="Google Shape;1746;p111"/>
          <p:cNvSpPr txBox="1"/>
          <p:nvPr/>
        </p:nvSpPr>
        <p:spPr>
          <a:xfrm>
            <a:off x="6419125" y="4593175"/>
            <a:ext cx="1698300" cy="326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999999"/>
                </a:solidFill>
                <a:hlinkClick r:id="rId3">
                  <a:extLst>
                    <a:ext uri="{A12FA001-AC4F-418D-AE19-62706E023703}">
                      <ahyp:hlinkClr val="tx"/>
                    </a:ext>
                  </a:extLst>
                </a:hlinkClick>
              </a:rPr>
              <a:t>People + AI Guidebook</a:t>
            </a:r>
            <a:endParaRPr sz="1000">
              <a:solidFill>
                <a:srgbClr val="999999"/>
              </a:solidFill>
            </a:endParaRPr>
          </a:p>
        </p:txBody>
      </p:sp>
      <p:pic>
        <p:nvPicPr>
          <p:cNvPr id="1747" name="Google Shape;1747;p111">
            <a:hlinkClick r:id="rId4"/>
          </p:cNvPr>
          <p:cNvPicPr preferRelativeResize="0"/>
          <p:nvPr/>
        </p:nvPicPr>
        <p:blipFill>
          <a:blip r:embed="rId5">
            <a:alphaModFix/>
          </a:blip>
          <a:stretch>
            <a:fillRect/>
          </a:stretch>
        </p:blipFill>
        <p:spPr>
          <a:xfrm>
            <a:off x="8078900" y="4708375"/>
            <a:ext cx="109450" cy="109450"/>
          </a:xfrm>
          <a:prstGeom prst="rect">
            <a:avLst/>
          </a:prstGeom>
          <a:noFill/>
          <a:ln>
            <a:noFill/>
          </a:ln>
        </p:spPr>
      </p:pic>
      <p:grpSp>
        <p:nvGrpSpPr>
          <p:cNvPr id="1748" name="Google Shape;1748;p111"/>
          <p:cNvGrpSpPr/>
          <p:nvPr/>
        </p:nvGrpSpPr>
        <p:grpSpPr>
          <a:xfrm>
            <a:off x="6942900" y="3484800"/>
            <a:ext cx="2048700" cy="1506300"/>
            <a:chOff x="6942900" y="3484800"/>
            <a:chExt cx="2048700" cy="1506300"/>
          </a:xfrm>
        </p:grpSpPr>
        <p:sp>
          <p:nvSpPr>
            <p:cNvPr id="1749" name="Google Shape;1749;p111"/>
            <p:cNvSpPr/>
            <p:nvPr/>
          </p:nvSpPr>
          <p:spPr>
            <a:xfrm>
              <a:off x="6942900" y="3484800"/>
              <a:ext cx="2048700" cy="1506300"/>
            </a:xfrm>
            <a:prstGeom prst="snip1Rect">
              <a:avLst>
                <a:gd fmla="val 16667" name="adj"/>
              </a:avLst>
            </a:prstGeom>
            <a:solidFill>
              <a:schemeClr val="accent1"/>
            </a:solidFill>
            <a:ln>
              <a:noFill/>
            </a:ln>
            <a:effectLst>
              <a:outerShdw blurRad="57150" rotWithShape="0" algn="bl" dir="5400000" dist="19050">
                <a:srgbClr val="000000">
                  <a:alpha val="3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11"/>
            <p:cNvSpPr txBox="1"/>
            <p:nvPr/>
          </p:nvSpPr>
          <p:spPr>
            <a:xfrm>
              <a:off x="7036500" y="3593100"/>
              <a:ext cx="1687200" cy="24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rgbClr val="FFFFFF"/>
                  </a:solidFill>
                </a:rPr>
                <a:t>Facilitator note</a:t>
              </a:r>
              <a:endParaRPr b="1">
                <a:solidFill>
                  <a:srgbClr val="FFFFFF"/>
                </a:solidFill>
              </a:endParaRPr>
            </a:p>
          </p:txBody>
        </p:sp>
        <p:sp>
          <p:nvSpPr>
            <p:cNvPr id="1751" name="Google Shape;1751;p111"/>
            <p:cNvSpPr txBox="1"/>
            <p:nvPr/>
          </p:nvSpPr>
          <p:spPr>
            <a:xfrm>
              <a:off x="7036500" y="3892525"/>
              <a:ext cx="1807500" cy="65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000">
                  <a:solidFill>
                    <a:schemeClr val="lt1"/>
                  </a:solidFill>
                </a:rPr>
                <a:t>Copy/paste your prediction labels from the previous slide here.</a:t>
              </a:r>
              <a:endParaRPr sz="1000">
                <a:solidFill>
                  <a:schemeClr val="lt1"/>
                </a:solidFill>
              </a:endParaRPr>
            </a:p>
            <a:p>
              <a:pPr indent="0" lvl="0" marL="0" rtl="0" algn="l">
                <a:spcBef>
                  <a:spcPts val="0"/>
                </a:spcBef>
                <a:spcAft>
                  <a:spcPts val="0"/>
                </a:spcAft>
                <a:buNone/>
              </a:pPr>
              <a:r>
                <a:t/>
              </a:r>
              <a:endParaRPr sz="1000">
                <a:solidFill>
                  <a:srgbClr val="FFFFFF"/>
                </a:solidFill>
              </a:endParaRPr>
            </a:p>
          </p:txBody>
        </p:sp>
        <p:sp>
          <p:nvSpPr>
            <p:cNvPr id="1752" name="Google Shape;1752;p111"/>
            <p:cNvSpPr txBox="1"/>
            <p:nvPr/>
          </p:nvSpPr>
          <p:spPr>
            <a:xfrm>
              <a:off x="7036500" y="4810760"/>
              <a:ext cx="1687200" cy="13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accent2"/>
                  </a:solidFill>
                </a:rPr>
                <a:t>Delete this note</a:t>
              </a:r>
              <a:endParaRPr b="1" sz="800">
                <a:solidFill>
                  <a:schemeClr val="accent2"/>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75C286"/>
      </a:lt2>
      <a:accent1>
        <a:srgbClr val="34A853"/>
      </a:accent1>
      <a:accent2>
        <a:srgbClr val="00695C"/>
      </a:accent2>
      <a:accent3>
        <a:srgbClr val="F0F6F5"/>
      </a:accent3>
      <a:accent4>
        <a:srgbClr val="FDD835"/>
      </a:accent4>
      <a:accent5>
        <a:srgbClr val="FF8A80"/>
      </a:accent5>
      <a:accent6>
        <a:srgbClr val="FF6D00"/>
      </a:accent6>
      <a:hlink>
        <a:srgbClr val="0069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